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15009552_2264x1509.jpeg"/>
          <p:cNvSpPr/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519873_3318x2212.jpeg"/>
          <p:cNvSpPr/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41297804_1296x1457.jpg"/>
          <p:cNvSpPr/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eg"/>
          <p:cNvSpPr/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ight Triangle 10"/>
          <p:cNvSpPr/>
          <p:nvPr/>
        </p:nvSpPr>
        <p:spPr>
          <a:xfrm flipH="1" rot="10800000">
            <a:off x="-1" y="1219193"/>
            <a:ext cx="11333685" cy="576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Straight Connector 15"/>
          <p:cNvSpPr/>
          <p:nvPr/>
        </p:nvSpPr>
        <p:spPr>
          <a:xfrm flipV="1">
            <a:off x="-1" y="1219199"/>
            <a:ext cx="6432733" cy="3204754"/>
          </a:xfrm>
          <a:prstGeom prst="line">
            <a:avLst/>
          </a:prstGeom>
          <a:ln w="3175">
            <a:solidFill>
              <a:srgbClr val="A6A6A6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1" name="Picture Placeholder 24"/>
          <p:cNvSpPr/>
          <p:nvPr>
            <p:ph type="pic" sz="half" idx="21"/>
          </p:nvPr>
        </p:nvSpPr>
        <p:spPr>
          <a:xfrm>
            <a:off x="1795624" y="2137540"/>
            <a:ext cx="4723759" cy="54795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Straight Connector 17"/>
          <p:cNvSpPr/>
          <p:nvPr/>
        </p:nvSpPr>
        <p:spPr>
          <a:xfrm flipV="1">
            <a:off x="9604587" y="5405118"/>
            <a:ext cx="3400215" cy="1801708"/>
          </a:xfrm>
          <a:prstGeom prst="line">
            <a:avLst/>
          </a:prstGeom>
          <a:ln w="3175">
            <a:solidFill>
              <a:srgbClr val="EAB200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3" name="Click To Edit Master Title Style"/>
          <p:cNvSpPr txBox="1"/>
          <p:nvPr>
            <p:ph type="title" hasCustomPrompt="1"/>
          </p:nvPr>
        </p:nvSpPr>
        <p:spPr>
          <a:xfrm>
            <a:off x="6800768" y="3359022"/>
            <a:ext cx="5177146" cy="1724004"/>
          </a:xfrm>
          <a:prstGeom prst="rect">
            <a:avLst/>
          </a:prstGeom>
        </p:spPr>
        <p:txBody>
          <a:bodyPr lIns="0" tIns="0" rIns="0" bIns="0" anchor="b"/>
          <a:lstStyle>
            <a:lvl1pPr algn="l" defTabSz="1300480">
              <a:lnSpc>
                <a:spcPct val="90000"/>
              </a:lnSpc>
              <a:defRPr b="1" spc="0" sz="60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54" name="Body Level One…"/>
          <p:cNvSpPr txBox="1"/>
          <p:nvPr>
            <p:ph type="body" sz="quarter" idx="1" hasCustomPrompt="1"/>
          </p:nvPr>
        </p:nvSpPr>
        <p:spPr>
          <a:xfrm>
            <a:off x="6800228" y="5102931"/>
            <a:ext cx="5177963" cy="1341413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spcBef>
                <a:spcPts val="1400"/>
              </a:spcBef>
              <a:buSzTx/>
              <a:buNone/>
              <a:defRPr spc="425" sz="34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spcBef>
                <a:spcPts val="1400"/>
              </a:spcBef>
              <a:buSzTx/>
              <a:buNone/>
              <a:defRPr spc="425" sz="34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spcBef>
                <a:spcPts val="1400"/>
              </a:spcBef>
              <a:buSzTx/>
              <a:buNone/>
              <a:defRPr spc="425" sz="34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spcBef>
                <a:spcPts val="1400"/>
              </a:spcBef>
              <a:buSzTx/>
              <a:buNone/>
              <a:defRPr spc="425" sz="34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spcBef>
                <a:spcPts val="1400"/>
              </a:spcBef>
              <a:buSzTx/>
              <a:buNone/>
              <a:defRPr spc="425" sz="34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5" name="Straight Connector 8"/>
          <p:cNvSpPr/>
          <p:nvPr/>
        </p:nvSpPr>
        <p:spPr>
          <a:xfrm flipV="1">
            <a:off x="-19027" y="6232550"/>
            <a:ext cx="2047776" cy="1067792"/>
          </a:xfrm>
          <a:prstGeom prst="line">
            <a:avLst/>
          </a:prstGeom>
          <a:ln w="3175">
            <a:solidFill>
              <a:srgbClr val="00194C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5"/>
          <p:cNvSpPr txBox="1"/>
          <p:nvPr/>
        </p:nvSpPr>
        <p:spPr>
          <a:xfrm>
            <a:off x="11859304" y="1470647"/>
            <a:ext cx="991001" cy="96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lnSpc>
                <a:spcPct val="100000"/>
              </a:lnSpc>
              <a:defRPr sz="4800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FR</a:t>
            </a:r>
          </a:p>
        </p:txBody>
      </p:sp>
      <p:grpSp>
        <p:nvGrpSpPr>
          <p:cNvPr id="167" name="Group 25"/>
          <p:cNvGrpSpPr/>
          <p:nvPr/>
        </p:nvGrpSpPr>
        <p:grpSpPr>
          <a:xfrm>
            <a:off x="8065417" y="1219200"/>
            <a:ext cx="5085081" cy="3777075"/>
            <a:chOff x="0" y="0"/>
            <a:chExt cx="5085080" cy="3777073"/>
          </a:xfrm>
        </p:grpSpPr>
        <p:sp>
          <p:nvSpPr>
            <p:cNvPr id="164" name="Diagonal Stripe 26"/>
            <p:cNvSpPr/>
            <p:nvPr/>
          </p:nvSpPr>
          <p:spPr>
            <a:xfrm flipH="1">
              <a:off x="0" y="0"/>
              <a:ext cx="4949028" cy="377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60"/>
                  </a:moveTo>
                  <a:lnTo>
                    <a:pt x="1106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lnSpc>
                  <a:spcPct val="100000"/>
                </a:lnSpc>
                <a:defRPr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" name="Straight Connector 27"/>
            <p:cNvSpPr/>
            <p:nvPr/>
          </p:nvSpPr>
          <p:spPr>
            <a:xfrm flipH="1" flipV="1">
              <a:off x="2096111" y="0"/>
              <a:ext cx="1323703" cy="1028146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100000"/>
                </a:lnSpc>
                <a:defRPr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6" name="Parallelogram 32"/>
            <p:cNvSpPr/>
            <p:nvPr/>
          </p:nvSpPr>
          <p:spPr>
            <a:xfrm flipH="1" rot="2178838">
              <a:off x="3709272" y="1279710"/>
              <a:ext cx="1444692" cy="24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96" y="0"/>
                  </a:lnTo>
                  <a:lnTo>
                    <a:pt x="21600" y="0"/>
                  </a:lnTo>
                  <a:lnTo>
                    <a:pt x="19004" y="21600"/>
                  </a:lnTo>
                  <a:close/>
                </a:path>
              </a:pathLst>
            </a:custGeom>
            <a:solidFill>
              <a:srgbClr val="EAB200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68" name="Parallelogram 35"/>
          <p:cNvSpPr/>
          <p:nvPr/>
        </p:nvSpPr>
        <p:spPr>
          <a:xfrm flipH="1">
            <a:off x="7125234" y="1219200"/>
            <a:ext cx="1544321" cy="681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930" y="0"/>
                </a:lnTo>
                <a:lnTo>
                  <a:pt x="21600" y="0"/>
                </a:lnTo>
                <a:lnTo>
                  <a:pt x="8670" y="21600"/>
                </a:lnTo>
                <a:close/>
              </a:path>
            </a:pathLst>
          </a:custGeom>
          <a:solidFill>
            <a:srgbClr val="014067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9" name="Body Level One…"/>
          <p:cNvSpPr txBox="1"/>
          <p:nvPr>
            <p:ph type="body" sz="quarter" idx="1" hasCustomPrompt="1"/>
          </p:nvPr>
        </p:nvSpPr>
        <p:spPr>
          <a:xfrm>
            <a:off x="555192" y="2687927"/>
            <a:ext cx="7859836" cy="649489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70000" indent="-355600" defTabSz="1300480">
              <a:spcBef>
                <a:spcPts val="1400"/>
              </a:spcBef>
              <a:buSzPct val="100000"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71650" indent="-400050" defTabSz="1300480">
              <a:spcBef>
                <a:spcPts val="1400"/>
              </a:spcBef>
              <a:buSzPct val="100000"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28850" indent="-400050" defTabSz="1300480">
              <a:spcBef>
                <a:spcPts val="1400"/>
              </a:spcBef>
              <a:buSzPct val="100000"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CLICK TO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1" name="Click to Edit Master Title Style"/>
          <p:cNvSpPr txBox="1"/>
          <p:nvPr>
            <p:ph type="title" hasCustomPrompt="1"/>
          </p:nvPr>
        </p:nvSpPr>
        <p:spPr>
          <a:xfrm>
            <a:off x="553256" y="1442163"/>
            <a:ext cx="8888771" cy="1224501"/>
          </a:xfrm>
          <a:prstGeom prst="rect">
            <a:avLst/>
          </a:prstGeom>
        </p:spPr>
        <p:txBody>
          <a:bodyPr lIns="0" tIns="0" rIns="0" bIns="0" anchor="b"/>
          <a:lstStyle>
            <a:lvl1pPr algn="l" defTabSz="1300480">
              <a:lnSpc>
                <a:spcPct val="90000"/>
              </a:lnSpc>
              <a:defRPr b="1" spc="0" sz="62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Edit Master Title Style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ight Triangle 3"/>
          <p:cNvSpPr/>
          <p:nvPr/>
        </p:nvSpPr>
        <p:spPr>
          <a:xfrm flipH="1" rot="10800000">
            <a:off x="-1" y="1219194"/>
            <a:ext cx="12530668" cy="671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AB200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9" name="ImagePicture Placeholder 31"/>
          <p:cNvSpPr/>
          <p:nvPr>
            <p:ph type="pic" idx="21"/>
          </p:nvPr>
        </p:nvSpPr>
        <p:spPr>
          <a:xfrm>
            <a:off x="383177" y="1567541"/>
            <a:ext cx="12238447" cy="66185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Straight Connector 5"/>
          <p:cNvSpPr/>
          <p:nvPr/>
        </p:nvSpPr>
        <p:spPr>
          <a:xfrm flipV="1">
            <a:off x="-1" y="6920412"/>
            <a:ext cx="2519681" cy="1323705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Add Caption Here"/>
          <p:cNvSpPr txBox="1"/>
          <p:nvPr>
            <p:ph type="title" hasCustomPrompt="1"/>
          </p:nvPr>
        </p:nvSpPr>
        <p:spPr>
          <a:xfrm>
            <a:off x="383177" y="1815255"/>
            <a:ext cx="8888771" cy="1002452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lIns="0" tIns="0" rIns="0" bIns="0" anchor="ctr"/>
          <a:lstStyle>
            <a:lvl1pPr algn="l" defTabSz="1300480">
              <a:lnSpc>
                <a:spcPct val="90000"/>
              </a:lnSpc>
              <a:defRPr b="1" spc="0" sz="5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 Caption Here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raight Connector 21"/>
          <p:cNvSpPr/>
          <p:nvPr/>
        </p:nvSpPr>
        <p:spPr>
          <a:xfrm flipH="1" flipV="1">
            <a:off x="-9863" y="5095431"/>
            <a:ext cx="2040127" cy="1677856"/>
          </a:xfrm>
          <a:prstGeom prst="line">
            <a:avLst/>
          </a:prstGeom>
          <a:ln w="3175">
            <a:solidFill>
              <a:srgbClr val="EAB200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93" name="Group 22"/>
          <p:cNvGrpSpPr/>
          <p:nvPr/>
        </p:nvGrpSpPr>
        <p:grpSpPr>
          <a:xfrm>
            <a:off x="8065417" y="1219200"/>
            <a:ext cx="5085081" cy="3777075"/>
            <a:chOff x="0" y="0"/>
            <a:chExt cx="5085080" cy="3777073"/>
          </a:xfrm>
        </p:grpSpPr>
        <p:sp>
          <p:nvSpPr>
            <p:cNvPr id="190" name="Diagonal Stripe 25"/>
            <p:cNvSpPr/>
            <p:nvPr/>
          </p:nvSpPr>
          <p:spPr>
            <a:xfrm flipH="1">
              <a:off x="0" y="0"/>
              <a:ext cx="4949028" cy="377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060"/>
                  </a:moveTo>
                  <a:lnTo>
                    <a:pt x="1106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lnSpc>
                  <a:spcPct val="100000"/>
                </a:lnSpc>
                <a:defRPr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" name="Straight Connector 27"/>
            <p:cNvSpPr/>
            <p:nvPr/>
          </p:nvSpPr>
          <p:spPr>
            <a:xfrm flipH="1" flipV="1">
              <a:off x="2096111" y="0"/>
              <a:ext cx="1323703" cy="1028146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lnSpc>
                  <a:spcPct val="100000"/>
                </a:lnSpc>
                <a:defRPr sz="24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" name="Parallelogram 29"/>
            <p:cNvSpPr/>
            <p:nvPr/>
          </p:nvSpPr>
          <p:spPr>
            <a:xfrm flipH="1" rot="2178838">
              <a:off x="3709272" y="1279710"/>
              <a:ext cx="1444692" cy="24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96" y="0"/>
                  </a:lnTo>
                  <a:lnTo>
                    <a:pt x="21600" y="0"/>
                  </a:lnTo>
                  <a:lnTo>
                    <a:pt x="19004" y="21600"/>
                  </a:lnTo>
                  <a:close/>
                </a:path>
              </a:pathLst>
            </a:custGeom>
            <a:solidFill>
              <a:srgbClr val="EAB200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94" name="Body Level One…"/>
          <p:cNvSpPr txBox="1"/>
          <p:nvPr>
            <p:ph type="body" sz="quarter" idx="1"/>
          </p:nvPr>
        </p:nvSpPr>
        <p:spPr>
          <a:xfrm>
            <a:off x="555410" y="3464413"/>
            <a:ext cx="5840311" cy="833268"/>
          </a:xfrm>
          <a:prstGeom prst="rect">
            <a:avLst/>
          </a:prstGeom>
        </p:spPr>
        <p:txBody>
          <a:bodyPr lIns="48767" tIns="48767" rIns="48767" bIns="48767" anchor="b"/>
          <a:lstStyle>
            <a:lvl1pPr marL="0" indent="0" defTabSz="1300480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Text Placeholder 4"/>
          <p:cNvSpPr/>
          <p:nvPr>
            <p:ph type="body" sz="quarter" idx="21"/>
          </p:nvPr>
        </p:nvSpPr>
        <p:spPr>
          <a:xfrm>
            <a:off x="6599160" y="3464413"/>
            <a:ext cx="5840642" cy="833268"/>
          </a:xfrm>
          <a:prstGeom prst="rect">
            <a:avLst/>
          </a:prstGeom>
        </p:spPr>
        <p:txBody>
          <a:bodyPr lIns="48767" tIns="48767" rIns="48767" bIns="48767" anchor="b"/>
          <a:lstStyle/>
          <a:p>
            <a:pPr marL="0" indent="0" defTabSz="1300480">
              <a:lnSpc>
                <a:spcPct val="100000"/>
              </a:lnSpc>
              <a:spcBef>
                <a:spcPts val="140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6" name="SubtitleText Placeholder 4"/>
          <p:cNvSpPr/>
          <p:nvPr>
            <p:ph type="body" sz="quarter" idx="22" hasCustomPrompt="1"/>
          </p:nvPr>
        </p:nvSpPr>
        <p:spPr>
          <a:xfrm>
            <a:off x="555192" y="2687927"/>
            <a:ext cx="7859836" cy="649489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SUBTITLE STYLE</a:t>
            </a:r>
          </a:p>
        </p:txBody>
      </p:sp>
      <p:sp>
        <p:nvSpPr>
          <p:cNvPr id="197" name="TextBox 24"/>
          <p:cNvSpPr txBox="1"/>
          <p:nvPr/>
        </p:nvSpPr>
        <p:spPr>
          <a:xfrm>
            <a:off x="11859304" y="1470647"/>
            <a:ext cx="991001" cy="96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lnSpc>
                <a:spcPct val="100000"/>
              </a:lnSpc>
              <a:defRPr sz="4800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FR</a:t>
            </a:r>
          </a:p>
        </p:txBody>
      </p:sp>
      <p:sp>
        <p:nvSpPr>
          <p:cNvPr id="198" name="Parallelogram 35"/>
          <p:cNvSpPr/>
          <p:nvPr/>
        </p:nvSpPr>
        <p:spPr>
          <a:xfrm flipH="1">
            <a:off x="7125234" y="1219200"/>
            <a:ext cx="1544321" cy="681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930" y="0"/>
                </a:lnTo>
                <a:lnTo>
                  <a:pt x="21600" y="0"/>
                </a:lnTo>
                <a:lnTo>
                  <a:pt x="8670" y="21600"/>
                </a:lnTo>
                <a:close/>
              </a:path>
            </a:pathLst>
          </a:custGeom>
          <a:solidFill>
            <a:srgbClr val="014067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0" name="Click to Edit Master Title Style"/>
          <p:cNvSpPr txBox="1"/>
          <p:nvPr>
            <p:ph type="title" hasCustomPrompt="1"/>
          </p:nvPr>
        </p:nvSpPr>
        <p:spPr>
          <a:xfrm>
            <a:off x="553256" y="1442163"/>
            <a:ext cx="8888771" cy="1224501"/>
          </a:xfrm>
          <a:prstGeom prst="rect">
            <a:avLst/>
          </a:prstGeom>
        </p:spPr>
        <p:txBody>
          <a:bodyPr lIns="0" tIns="0" rIns="0" bIns="0" anchor="b"/>
          <a:lstStyle>
            <a:lvl1pPr algn="l" defTabSz="1300480">
              <a:lnSpc>
                <a:spcPct val="90000"/>
              </a:lnSpc>
              <a:defRPr b="1" spc="0" sz="62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Edit Master Title Style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eg"/>
          <p:cNvSpPr/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pc="-82" sz="82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8" sz="38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pc="-19" sz="2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ody Level One…"/>
          <p:cNvSpPr txBox="1"/>
          <p:nvPr>
            <p:ph type="body" sz="quarter" idx="1"/>
          </p:nvPr>
        </p:nvSpPr>
        <p:spPr>
          <a:xfrm>
            <a:off x="566802" y="4629242"/>
            <a:ext cx="5272352" cy="3155495"/>
          </a:xfrm>
          <a:prstGeom prst="rect">
            <a:avLst/>
          </a:prstGeom>
        </p:spPr>
        <p:txBody>
          <a:bodyPr lIns="48767" tIns="48767" rIns="48767" bIns="48767"/>
          <a:lstStyle>
            <a:lvl1pPr marL="323850" indent="-323850" defTabSz="1300480">
              <a:spcBef>
                <a:spcPts val="1400"/>
              </a:spcBef>
              <a:buClr>
                <a:srgbClr val="EAB200"/>
              </a:buClr>
              <a:buSzPct val="100000"/>
              <a:buFont typeface="Arial"/>
              <a:defRPr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45819" indent="-388619" defTabSz="1300480">
              <a:spcBef>
                <a:spcPts val="1400"/>
              </a:spcBef>
              <a:buClr>
                <a:srgbClr val="EAB200"/>
              </a:buClr>
              <a:buSzPct val="100000"/>
              <a:buFont typeface="Arial"/>
              <a:defRPr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46200" indent="-431800" defTabSz="1300480">
              <a:spcBef>
                <a:spcPts val="1400"/>
              </a:spcBef>
              <a:buClr>
                <a:srgbClr val="EAB200"/>
              </a:buClr>
              <a:buSzPct val="100000"/>
              <a:buFont typeface="Arial"/>
              <a:defRPr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57375" indent="-485775" defTabSz="1300480">
              <a:spcBef>
                <a:spcPts val="1400"/>
              </a:spcBef>
              <a:buClr>
                <a:srgbClr val="EAB200"/>
              </a:buClr>
              <a:buSzPct val="100000"/>
              <a:buFont typeface="Arial"/>
              <a:defRPr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14575" indent="-485775" defTabSz="1300480">
              <a:spcBef>
                <a:spcPts val="1400"/>
              </a:spcBef>
              <a:buClr>
                <a:srgbClr val="EAB200"/>
              </a:buClr>
              <a:buSzPct val="100000"/>
              <a:buFont typeface="Arial"/>
              <a:defRPr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Right Triangle 23"/>
          <p:cNvSpPr/>
          <p:nvPr/>
        </p:nvSpPr>
        <p:spPr>
          <a:xfrm rot="10800000">
            <a:off x="1962331" y="1219193"/>
            <a:ext cx="11042469" cy="6014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9" name="Parallelogram 24"/>
          <p:cNvSpPr/>
          <p:nvPr/>
        </p:nvSpPr>
        <p:spPr>
          <a:xfrm flipH="1">
            <a:off x="3176693" y="1219194"/>
            <a:ext cx="4395894" cy="13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778" y="0"/>
                </a:lnTo>
                <a:lnTo>
                  <a:pt x="21600" y="0"/>
                </a:lnTo>
                <a:lnTo>
                  <a:pt x="8822" y="21600"/>
                </a:lnTo>
                <a:close/>
              </a:path>
            </a:pathLst>
          </a:custGeom>
          <a:solidFill>
            <a:srgbClr val="00194C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0" name="Straight Connector 33"/>
          <p:cNvSpPr/>
          <p:nvPr/>
        </p:nvSpPr>
        <p:spPr>
          <a:xfrm flipV="1">
            <a:off x="6800426" y="6602748"/>
            <a:ext cx="1626214" cy="1923628"/>
          </a:xfrm>
          <a:prstGeom prst="line">
            <a:avLst/>
          </a:prstGeom>
          <a:ln w="3175">
            <a:solidFill>
              <a:srgbClr val="EAB200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1" name="SubtitleText Placeholder 4"/>
          <p:cNvSpPr/>
          <p:nvPr>
            <p:ph type="body" sz="quarter" idx="21" hasCustomPrompt="1"/>
          </p:nvPr>
        </p:nvSpPr>
        <p:spPr>
          <a:xfrm>
            <a:off x="566804" y="3953575"/>
            <a:ext cx="7832140" cy="649489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SUBTITLE STYLE</a:t>
            </a:r>
          </a:p>
        </p:txBody>
      </p:sp>
      <p:sp>
        <p:nvSpPr>
          <p:cNvPr id="212" name="Click to Edit Master Title Style"/>
          <p:cNvSpPr txBox="1"/>
          <p:nvPr>
            <p:ph type="title" hasCustomPrompt="1"/>
          </p:nvPr>
        </p:nvSpPr>
        <p:spPr>
          <a:xfrm>
            <a:off x="566802" y="2614916"/>
            <a:ext cx="7832133" cy="1296604"/>
          </a:xfrm>
          <a:prstGeom prst="rect">
            <a:avLst/>
          </a:prstGeom>
        </p:spPr>
        <p:txBody>
          <a:bodyPr lIns="0" tIns="0" rIns="0" bIns="0" anchor="b"/>
          <a:lstStyle>
            <a:lvl1pPr algn="l" defTabSz="1300480">
              <a:lnSpc>
                <a:spcPct val="90000"/>
              </a:lnSpc>
              <a:defRPr b="1" spc="0" sz="62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Edit Master Title Style </a:t>
            </a:r>
          </a:p>
        </p:txBody>
      </p:sp>
      <p:sp>
        <p:nvSpPr>
          <p:cNvPr id="213" name="Picture Placeholder 14"/>
          <p:cNvSpPr/>
          <p:nvPr>
            <p:ph type="pic" sz="half" idx="22"/>
          </p:nvPr>
        </p:nvSpPr>
        <p:spPr>
          <a:xfrm>
            <a:off x="7044266" y="1219199"/>
            <a:ext cx="5960535" cy="733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ight Triangle 18"/>
          <p:cNvSpPr/>
          <p:nvPr/>
        </p:nvSpPr>
        <p:spPr>
          <a:xfrm flipH="1" rot="10800000">
            <a:off x="-1" y="1219193"/>
            <a:ext cx="11333685" cy="576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2" name="Parallelogram 16"/>
          <p:cNvSpPr/>
          <p:nvPr/>
        </p:nvSpPr>
        <p:spPr>
          <a:xfrm rot="19958791">
            <a:off x="-679813" y="5046587"/>
            <a:ext cx="4117507" cy="186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5202" y="0"/>
                </a:lnTo>
                <a:lnTo>
                  <a:pt x="21600" y="0"/>
                </a:lnTo>
                <a:lnTo>
                  <a:pt x="16398" y="21600"/>
                </a:lnTo>
                <a:close/>
              </a:path>
            </a:pathLst>
          </a:custGeom>
          <a:solidFill>
            <a:srgbClr val="EAB200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3" name="Straight Connector 17"/>
          <p:cNvSpPr/>
          <p:nvPr/>
        </p:nvSpPr>
        <p:spPr>
          <a:xfrm flipV="1">
            <a:off x="-1" y="2296629"/>
            <a:ext cx="1904274" cy="968007"/>
          </a:xfrm>
          <a:prstGeom prst="line">
            <a:avLst/>
          </a:prstGeom>
          <a:ln w="3175">
            <a:solidFill>
              <a:srgbClr val="A6A6A6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Click To Edit Master Title Style"/>
          <p:cNvSpPr txBox="1"/>
          <p:nvPr>
            <p:ph type="title" hasCustomPrompt="1"/>
          </p:nvPr>
        </p:nvSpPr>
        <p:spPr>
          <a:xfrm>
            <a:off x="6702764" y="3339114"/>
            <a:ext cx="5239077" cy="1909180"/>
          </a:xfrm>
          <a:prstGeom prst="rect">
            <a:avLst/>
          </a:prstGeom>
        </p:spPr>
        <p:txBody>
          <a:bodyPr lIns="0" tIns="0" rIns="0" bIns="0" anchor="b"/>
          <a:lstStyle>
            <a:lvl1pPr algn="l" defTabSz="1300480">
              <a:lnSpc>
                <a:spcPct val="90000"/>
              </a:lnSpc>
              <a:defRPr b="1" spc="0" sz="56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25" name="Body Level One…"/>
          <p:cNvSpPr txBox="1"/>
          <p:nvPr>
            <p:ph type="body" sz="quarter" idx="1" hasCustomPrompt="1"/>
          </p:nvPr>
        </p:nvSpPr>
        <p:spPr>
          <a:xfrm>
            <a:off x="6702764" y="5264049"/>
            <a:ext cx="5239077" cy="971286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1300480">
              <a:spcBef>
                <a:spcPts val="1400"/>
              </a:spcBef>
              <a:buSzTx/>
              <a:buNone/>
              <a:defRPr spc="420" sz="2800">
                <a:solidFill>
                  <a:srgbClr val="01406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6" name="Straight Connector 20"/>
          <p:cNvSpPr/>
          <p:nvPr/>
        </p:nvSpPr>
        <p:spPr>
          <a:xfrm flipV="1">
            <a:off x="9604587" y="5405118"/>
            <a:ext cx="3400215" cy="1801708"/>
          </a:xfrm>
          <a:prstGeom prst="line">
            <a:avLst/>
          </a:prstGeom>
          <a:ln w="3175">
            <a:solidFill>
              <a:srgbClr val="EAB200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7" name="Parallelogram 24"/>
          <p:cNvSpPr/>
          <p:nvPr/>
        </p:nvSpPr>
        <p:spPr>
          <a:xfrm>
            <a:off x="8271052" y="1219199"/>
            <a:ext cx="2409140" cy="792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913" y="0"/>
                </a:lnTo>
                <a:lnTo>
                  <a:pt x="21600" y="0"/>
                </a:lnTo>
                <a:lnTo>
                  <a:pt x="7687" y="21600"/>
                </a:lnTo>
                <a:close/>
              </a:path>
            </a:pathLst>
          </a:custGeom>
          <a:solidFill>
            <a:srgbClr val="00194C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" name="Straight Connector 25"/>
          <p:cNvSpPr/>
          <p:nvPr/>
        </p:nvSpPr>
        <p:spPr>
          <a:xfrm flipV="1">
            <a:off x="-1" y="1654999"/>
            <a:ext cx="7035045" cy="3630026"/>
          </a:xfrm>
          <a:prstGeom prst="line">
            <a:avLst/>
          </a:prstGeom>
          <a:ln w="3175">
            <a:solidFill>
              <a:srgbClr val="A6A6A6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" name="Picture Placeholder 26"/>
          <p:cNvSpPr/>
          <p:nvPr>
            <p:ph type="pic" sz="half" idx="21"/>
          </p:nvPr>
        </p:nvSpPr>
        <p:spPr>
          <a:xfrm>
            <a:off x="1795624" y="2137540"/>
            <a:ext cx="4723759" cy="54795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Straight Connector 15"/>
          <p:cNvSpPr/>
          <p:nvPr/>
        </p:nvSpPr>
        <p:spPr>
          <a:xfrm flipV="1">
            <a:off x="-19027" y="6837273"/>
            <a:ext cx="2047776" cy="1067792"/>
          </a:xfrm>
          <a:prstGeom prst="line">
            <a:avLst/>
          </a:prstGeom>
          <a:ln w="3175">
            <a:solidFill>
              <a:srgbClr val="00194C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lnSpc>
                <a:spcPct val="100000"/>
              </a:lnSpc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Parallelogram 23"/>
          <p:cNvSpPr/>
          <p:nvPr/>
        </p:nvSpPr>
        <p:spPr>
          <a:xfrm rot="19958791">
            <a:off x="-148305" y="4853381"/>
            <a:ext cx="1534294" cy="252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891" y="0"/>
                </a:lnTo>
                <a:lnTo>
                  <a:pt x="21600" y="0"/>
                </a:lnTo>
                <a:lnTo>
                  <a:pt x="19709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lnSpc>
                <a:spcPct val="100000"/>
              </a:lnSpc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defTabSz="584200">
              <a:lnSpc>
                <a:spcPct val="100000"/>
              </a:lnSpc>
              <a:defRPr spc="0"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0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anchor="t"/>
          <a:lstStyle>
            <a:lvl1pPr defTabSz="584200"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1300480">
              <a:lnSpc>
                <a:spcPct val="100000"/>
              </a:lnSpc>
              <a:defRPr spc="0"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1300480">
              <a:lnSpc>
                <a:spcPct val="100000"/>
              </a:lnSpc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1300480">
              <a:lnSpc>
                <a:spcPct val="100000"/>
              </a:lnSpc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marL="1333500" indent="-419100" defTabSz="1300480">
              <a:lnSpc>
                <a:spcPct val="100000"/>
              </a:lnSpc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1300480">
              <a:lnSpc>
                <a:spcPct val="100000"/>
              </a:lnSpc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lnSpc>
                <a:spcPct val="100000"/>
              </a:lnSpc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12005833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5009552_2264x1509.jpeg"/>
          <p:cNvSpPr/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Image"/>
          <p:cNvSpPr/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pc="-82" sz="82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pc="-88" sz="44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pc="-32" sz="3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8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LASS  PRESENTATION"/>
          <p:cNvSpPr txBox="1"/>
          <p:nvPr/>
        </p:nvSpPr>
        <p:spPr>
          <a:xfrm>
            <a:off x="2238882" y="602664"/>
            <a:ext cx="8527035" cy="116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CLASS  PRESENTATION</a:t>
            </a:r>
          </a:p>
        </p:txBody>
      </p:sp>
      <p:pic>
        <p:nvPicPr>
          <p:cNvPr id="26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447" y="2575373"/>
            <a:ext cx="5372405" cy="63501"/>
          </a:xfrm>
          <a:prstGeom prst="rect">
            <a:avLst/>
          </a:prstGeom>
        </p:spPr>
      </p:pic>
      <p:pic>
        <p:nvPicPr>
          <p:cNvPr id="26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153" y="3600810"/>
            <a:ext cx="5372405" cy="63501"/>
          </a:xfrm>
          <a:prstGeom prst="rect">
            <a:avLst/>
          </a:prstGeom>
        </p:spPr>
      </p:pic>
      <p:sp>
        <p:nvSpPr>
          <p:cNvPr id="264" name="Creativity &amp; Innovation"/>
          <p:cNvSpPr txBox="1"/>
          <p:nvPr/>
        </p:nvSpPr>
        <p:spPr>
          <a:xfrm>
            <a:off x="3814653" y="2740057"/>
            <a:ext cx="5391994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Creativity &amp; Innovation</a:t>
            </a:r>
          </a:p>
        </p:txBody>
      </p:sp>
      <p:sp>
        <p:nvSpPr>
          <p:cNvPr id="265" name="Group Members"/>
          <p:cNvSpPr txBox="1"/>
          <p:nvPr/>
        </p:nvSpPr>
        <p:spPr>
          <a:xfrm>
            <a:off x="9871184" y="5802964"/>
            <a:ext cx="264668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Group Members</a:t>
            </a:r>
          </a:p>
        </p:txBody>
      </p:sp>
      <p:sp>
        <p:nvSpPr>
          <p:cNvPr id="266" name="Nabin Chhetri"/>
          <p:cNvSpPr txBox="1"/>
          <p:nvPr/>
        </p:nvSpPr>
        <p:spPr>
          <a:xfrm>
            <a:off x="9960420" y="7256891"/>
            <a:ext cx="216725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Nabin Chhetri</a:t>
            </a:r>
          </a:p>
        </p:txBody>
      </p:sp>
      <p:sp>
        <p:nvSpPr>
          <p:cNvPr id="267" name="Sandesh Subedi ‘A’"/>
          <p:cNvSpPr txBox="1"/>
          <p:nvPr/>
        </p:nvSpPr>
        <p:spPr>
          <a:xfrm>
            <a:off x="9943715" y="6604150"/>
            <a:ext cx="2802573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Sandesh Subedi ‘A’</a:t>
            </a:r>
          </a:p>
        </p:txBody>
      </p:sp>
      <p:sp>
        <p:nvSpPr>
          <p:cNvPr id="268" name="Suraj Pandey"/>
          <p:cNvSpPr txBox="1"/>
          <p:nvPr/>
        </p:nvSpPr>
        <p:spPr>
          <a:xfrm>
            <a:off x="9940994" y="7909632"/>
            <a:ext cx="198723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Suraj Pandey</a:t>
            </a:r>
          </a:p>
        </p:txBody>
      </p:sp>
      <p:sp>
        <p:nvSpPr>
          <p:cNvPr id="269" name="Sandesh Giri"/>
          <p:cNvSpPr txBox="1"/>
          <p:nvPr/>
        </p:nvSpPr>
        <p:spPr>
          <a:xfrm>
            <a:off x="9954805" y="8530247"/>
            <a:ext cx="1959611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Sandesh Giri</a:t>
            </a:r>
          </a:p>
        </p:txBody>
      </p:sp>
      <p:sp>
        <p:nvSpPr>
          <p:cNvPr id="270" name="Presentation Date : 3rd August, 2021"/>
          <p:cNvSpPr txBox="1"/>
          <p:nvPr/>
        </p:nvSpPr>
        <p:spPr>
          <a:xfrm>
            <a:off x="4304793" y="4017064"/>
            <a:ext cx="4411713" cy="436936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Presentation Date : 3rd August, 2021</a:t>
            </a:r>
          </a:p>
        </p:txBody>
      </p:sp>
      <p:pic>
        <p:nvPicPr>
          <p:cNvPr id="271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7596079" y="7471203"/>
            <a:ext cx="3484164" cy="152401"/>
          </a:xfrm>
          <a:prstGeom prst="rect">
            <a:avLst/>
          </a:prstGeom>
          <a:effectLst>
            <a:outerShdw sx="100000" sy="100000" kx="0" ky="0" algn="b" rotWithShape="0" blurRad="63500" dist="127000" dir="2700000">
              <a:srgbClr val="5E5E5E">
                <a:alpha val="50000"/>
              </a:srgbClr>
            </a:outerShdw>
          </a:effectLst>
        </p:spPr>
      </p:pic>
      <p:sp>
        <p:nvSpPr>
          <p:cNvPr id="272" name="Subject Teacher"/>
          <p:cNvSpPr txBox="1"/>
          <p:nvPr/>
        </p:nvSpPr>
        <p:spPr>
          <a:xfrm>
            <a:off x="1017762" y="7235682"/>
            <a:ext cx="2605088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Subject Teacher</a:t>
            </a:r>
          </a:p>
        </p:txBody>
      </p:sp>
      <p:sp>
        <p:nvSpPr>
          <p:cNvPr id="273" name="Bijay Shrestha"/>
          <p:cNvSpPr txBox="1"/>
          <p:nvPr/>
        </p:nvSpPr>
        <p:spPr>
          <a:xfrm>
            <a:off x="1143302" y="7995829"/>
            <a:ext cx="2162493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Bijay Shrestha</a:t>
            </a:r>
          </a:p>
        </p:txBody>
      </p:sp>
      <p:pic>
        <p:nvPicPr>
          <p:cNvPr id="27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-217040" y="7830068"/>
            <a:ext cx="1963870" cy="152401"/>
          </a:xfrm>
          <a:prstGeom prst="rect">
            <a:avLst/>
          </a:prstGeom>
          <a:effectLst>
            <a:outerShdw sx="100000" sy="100000" kx="0" ky="0" algn="b" rotWithShape="0" blurRad="63500" dist="127000" dir="2700000">
              <a:srgbClr val="5E5E5E">
                <a:alpha val="50000"/>
              </a:srgbClr>
            </a:outerShdw>
          </a:effectLst>
        </p:spPr>
      </p:pic>
      <p:sp>
        <p:nvSpPr>
          <p:cNvPr id="275" name="MEDICAL MOBILE APPLICATION"/>
          <p:cNvSpPr txBox="1"/>
          <p:nvPr/>
        </p:nvSpPr>
        <p:spPr>
          <a:xfrm>
            <a:off x="4509184" y="4806753"/>
            <a:ext cx="4002932" cy="436936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MEDICAL MOBILE APPLICATION</a:t>
            </a:r>
          </a:p>
        </p:txBody>
      </p:sp>
      <p:pic>
        <p:nvPicPr>
          <p:cNvPr id="276" name="Mantra Okhati.png" descr="Mantra Okhat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1990" y="6016173"/>
            <a:ext cx="3157320" cy="302004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127000" dir="5400000">
              <a:srgbClr val="5E5E5E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3"/>
          <p:cNvSpPr txBox="1"/>
          <p:nvPr>
            <p:ph type="title"/>
          </p:nvPr>
        </p:nvSpPr>
        <p:spPr>
          <a:xfrm>
            <a:off x="361098" y="1398584"/>
            <a:ext cx="8888771" cy="661342"/>
          </a:xfrm>
          <a:prstGeom prst="rect">
            <a:avLst/>
          </a:prstGeom>
        </p:spPr>
        <p:txBody>
          <a:bodyPr/>
          <a:lstStyle>
            <a:lvl1pPr defTabSz="1144422">
              <a:defRPr sz="4752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Market Evaluation </a:t>
            </a:r>
          </a:p>
        </p:txBody>
      </p:sp>
      <p:sp>
        <p:nvSpPr>
          <p:cNvPr id="334" name="Text Placeholder 18"/>
          <p:cNvSpPr txBox="1"/>
          <p:nvPr>
            <p:ph type="body" sz="quarter" idx="1"/>
          </p:nvPr>
        </p:nvSpPr>
        <p:spPr>
          <a:xfrm>
            <a:off x="361098" y="2061749"/>
            <a:ext cx="7859837" cy="649489"/>
          </a:xfrm>
          <a:prstGeom prst="rect">
            <a:avLst/>
          </a:prstGeom>
        </p:spPr>
        <p:txBody>
          <a:bodyPr anchor="t"/>
          <a:lstStyle>
            <a:lvl1pPr defTabSz="1131417">
              <a:lnSpc>
                <a:spcPct val="90000"/>
              </a:lnSpc>
              <a:spcBef>
                <a:spcPts val="1200"/>
              </a:spcBef>
              <a:defRPr b="0" spc="365" sz="2436">
                <a:solidFill>
                  <a:srgbClr val="01406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Packing and Pricing are mentioned below:</a:t>
            </a:r>
          </a:p>
        </p:txBody>
      </p:sp>
      <p:sp>
        <p:nvSpPr>
          <p:cNvPr id="335" name="Text Placeholder 14"/>
          <p:cNvSpPr txBox="1"/>
          <p:nvPr/>
        </p:nvSpPr>
        <p:spPr>
          <a:xfrm>
            <a:off x="409866" y="2764949"/>
            <a:ext cx="5742774" cy="42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100000" lnSpcReduction="0"/>
          </a:bodyPr>
          <a:lstStyle>
            <a:lvl1pPr algn="l" defTabSz="819302">
              <a:lnSpc>
                <a:spcPct val="100000"/>
              </a:lnSpc>
              <a:defRPr b="1" sz="239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Packing</a:t>
            </a:r>
          </a:p>
        </p:txBody>
      </p:sp>
      <p:sp>
        <p:nvSpPr>
          <p:cNvPr id="336" name="Content Placeholder 15"/>
          <p:cNvSpPr txBox="1"/>
          <p:nvPr/>
        </p:nvSpPr>
        <p:spPr>
          <a:xfrm>
            <a:off x="409866" y="3499199"/>
            <a:ext cx="5742774" cy="5149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265556" indent="-265556" algn="just" defTabSz="1066393">
              <a:spcBef>
                <a:spcPts val="1100"/>
              </a:spcBef>
              <a:buClr>
                <a:srgbClr val="EAB200"/>
              </a:buClr>
              <a:buSzPct val="100000"/>
              <a:buChar char="➢"/>
              <a:defRPr sz="278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packing services: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View profiles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View doctor list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Details about medicine.</a:t>
            </a:r>
          </a:p>
          <a:p>
            <a:pPr algn="just" defTabSz="1066393">
              <a:spcBef>
                <a:spcPts val="500"/>
              </a:spcBef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65556" indent="-265556" algn="just" defTabSz="1066393">
              <a:spcBef>
                <a:spcPts val="1100"/>
              </a:spcBef>
              <a:buClr>
                <a:srgbClr val="EAB200"/>
              </a:buClr>
              <a:buSzPct val="100000"/>
              <a:buChar char="➢"/>
              <a:defRPr sz="278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Premium packing services: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meeting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Treatment 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Payment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Booking of doctors schedule 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Prescription</a:t>
            </a:r>
          </a:p>
          <a:p>
            <a:pPr lvl="1" marL="637336" indent="-262432" algn="just" defTabSz="1066393">
              <a:spcBef>
                <a:spcPts val="500"/>
              </a:spcBef>
              <a:buClr>
                <a:srgbClr val="EAB200"/>
              </a:buClr>
              <a:buSzPct val="100000"/>
              <a:buFont typeface="Arial"/>
              <a:buChar char="•"/>
              <a:defRPr sz="22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Booking bed while appointed doctor suggest you to hospitalize </a:t>
            </a:r>
          </a:p>
        </p:txBody>
      </p:sp>
      <p:sp>
        <p:nvSpPr>
          <p:cNvPr id="337" name="Text Placeholder 16"/>
          <p:cNvSpPr/>
          <p:nvPr>
            <p:ph type="body" idx="21"/>
          </p:nvPr>
        </p:nvSpPr>
        <p:spPr>
          <a:xfrm>
            <a:off x="6329548" y="2711237"/>
            <a:ext cx="5840642" cy="41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780288">
              <a:lnSpc>
                <a:spcPct val="100000"/>
              </a:lnSpc>
              <a:spcBef>
                <a:spcPts val="800"/>
              </a:spcBef>
              <a:buSzTx/>
              <a:buNone/>
              <a:defRPr b="1" sz="22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Pricing</a:t>
            </a:r>
          </a:p>
        </p:txBody>
      </p:sp>
      <p:sp>
        <p:nvSpPr>
          <p:cNvPr id="338" name="Content Placeholder 17"/>
          <p:cNvSpPr txBox="1"/>
          <p:nvPr/>
        </p:nvSpPr>
        <p:spPr>
          <a:xfrm>
            <a:off x="6378316" y="3663246"/>
            <a:ext cx="5743106" cy="344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226695" indent="-226695" algn="just" defTabSz="910336">
              <a:spcBef>
                <a:spcPts val="900"/>
              </a:spcBef>
              <a:buClr>
                <a:srgbClr val="EAB200"/>
              </a:buClr>
              <a:buSzPct val="100000"/>
              <a:buChar char="➢"/>
              <a:defRPr sz="23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Download</a:t>
            </a:r>
          </a:p>
          <a:p>
            <a:pPr algn="just" defTabSz="910336">
              <a:spcBef>
                <a:spcPts val="900"/>
              </a:spcBef>
              <a:defRPr sz="23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6695" indent="-226695" algn="just" defTabSz="910336">
              <a:spcBef>
                <a:spcPts val="900"/>
              </a:spcBef>
              <a:buClr>
                <a:srgbClr val="EAB200"/>
              </a:buClr>
              <a:buSzPct val="100000"/>
              <a:buChar char="➢"/>
              <a:defRPr sz="23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Two week is provided for free trial.</a:t>
            </a:r>
          </a:p>
          <a:p>
            <a:pPr algn="just" defTabSz="910336">
              <a:spcBef>
                <a:spcPts val="900"/>
              </a:spcBef>
              <a:defRPr sz="23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6695" indent="-226695" algn="just" defTabSz="910336">
              <a:spcBef>
                <a:spcPts val="900"/>
              </a:spcBef>
              <a:buClr>
                <a:srgbClr val="EAB200"/>
              </a:buClr>
              <a:buSzPct val="100000"/>
              <a:buChar char="➢"/>
              <a:defRPr sz="23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Three different subscription are available for clients:</a:t>
            </a:r>
          </a:p>
          <a:p>
            <a:pPr lvl="1" marL="544067" indent="-224027" algn="just" defTabSz="910336">
              <a:spcBef>
                <a:spcPts val="400"/>
              </a:spcBef>
              <a:buClr>
                <a:srgbClr val="EAB200"/>
              </a:buClr>
              <a:buSzPct val="100000"/>
              <a:buChar char="▪"/>
              <a:defRPr sz="196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$1.99 as monthly premium package.</a:t>
            </a:r>
          </a:p>
          <a:p>
            <a:pPr lvl="1" marL="544067" indent="-224027" algn="just" defTabSz="910336">
              <a:spcBef>
                <a:spcPts val="400"/>
              </a:spcBef>
              <a:buClr>
                <a:srgbClr val="EAB200"/>
              </a:buClr>
              <a:buSzPct val="100000"/>
              <a:buChar char="▪"/>
              <a:defRPr sz="196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$9.99 as Six month premium package.</a:t>
            </a:r>
          </a:p>
          <a:p>
            <a:pPr lvl="1" marL="544067" indent="-224027" algn="just" defTabSz="910336">
              <a:spcBef>
                <a:spcPts val="400"/>
              </a:spcBef>
              <a:buClr>
                <a:srgbClr val="EAB200"/>
              </a:buClr>
              <a:buSzPct val="100000"/>
              <a:buChar char="▪"/>
              <a:defRPr sz="196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$17.99 As Yearly Premium package.</a:t>
            </a:r>
          </a:p>
        </p:txBody>
      </p:sp>
      <p:sp>
        <p:nvSpPr>
          <p:cNvPr id="339" name="Slide Number Placeholder 5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F9F9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3"/>
          <p:cNvSpPr txBox="1"/>
          <p:nvPr>
            <p:ph type="title"/>
          </p:nvPr>
        </p:nvSpPr>
        <p:spPr>
          <a:xfrm>
            <a:off x="361098" y="1398584"/>
            <a:ext cx="8888771" cy="661342"/>
          </a:xfrm>
          <a:prstGeom prst="rect">
            <a:avLst/>
          </a:prstGeom>
        </p:spPr>
        <p:txBody>
          <a:bodyPr/>
          <a:lstStyle>
            <a:lvl1pPr defTabSz="1144422">
              <a:defRPr sz="4752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Market Evaluation </a:t>
            </a:r>
          </a:p>
        </p:txBody>
      </p:sp>
      <p:sp>
        <p:nvSpPr>
          <p:cNvPr id="342" name="Text Placeholder 18"/>
          <p:cNvSpPr txBox="1"/>
          <p:nvPr>
            <p:ph type="body" sz="quarter" idx="1"/>
          </p:nvPr>
        </p:nvSpPr>
        <p:spPr>
          <a:xfrm>
            <a:off x="361098" y="2061749"/>
            <a:ext cx="7859837" cy="649489"/>
          </a:xfrm>
          <a:prstGeom prst="rect">
            <a:avLst/>
          </a:prstGeom>
        </p:spPr>
        <p:txBody>
          <a:bodyPr anchor="t"/>
          <a:lstStyle>
            <a:lvl1pPr defTabSz="1118412">
              <a:lnSpc>
                <a:spcPct val="90000"/>
              </a:lnSpc>
              <a:spcBef>
                <a:spcPts val="1200"/>
              </a:spcBef>
              <a:defRPr b="0" spc="361" sz="2408">
                <a:solidFill>
                  <a:srgbClr val="01406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Place and promotion are mentioned below:</a:t>
            </a:r>
          </a:p>
        </p:txBody>
      </p:sp>
      <p:sp>
        <p:nvSpPr>
          <p:cNvPr id="343" name="Text Placeholder 14"/>
          <p:cNvSpPr txBox="1"/>
          <p:nvPr/>
        </p:nvSpPr>
        <p:spPr>
          <a:xfrm>
            <a:off x="409866" y="2764949"/>
            <a:ext cx="5742774" cy="42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100000" lnSpcReduction="0"/>
          </a:bodyPr>
          <a:lstStyle>
            <a:lvl1pPr algn="l" defTabSz="819302">
              <a:lnSpc>
                <a:spcPct val="100000"/>
              </a:lnSpc>
              <a:defRPr b="1" sz="239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Place</a:t>
            </a:r>
          </a:p>
        </p:txBody>
      </p:sp>
      <p:sp>
        <p:nvSpPr>
          <p:cNvPr id="344" name="Content Placeholder 15"/>
          <p:cNvSpPr txBox="1"/>
          <p:nvPr/>
        </p:nvSpPr>
        <p:spPr>
          <a:xfrm>
            <a:off x="409866" y="3677035"/>
            <a:ext cx="4504315" cy="5149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Application is available in kaski district at beginning.</a:t>
            </a:r>
          </a:p>
          <a:p>
            <a:pPr algn="just" defTabSz="1300480">
              <a:spcBef>
                <a:spcPts val="1400"/>
              </a:spcBef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After analyzing the download rate, future proceed will be performed all over the country</a:t>
            </a:r>
          </a:p>
        </p:txBody>
      </p:sp>
      <p:sp>
        <p:nvSpPr>
          <p:cNvPr id="345" name="Text Placeholder 16"/>
          <p:cNvSpPr/>
          <p:nvPr>
            <p:ph type="body" idx="21"/>
          </p:nvPr>
        </p:nvSpPr>
        <p:spPr>
          <a:xfrm>
            <a:off x="6329548" y="2711237"/>
            <a:ext cx="5840642" cy="41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780288">
              <a:lnSpc>
                <a:spcPct val="100000"/>
              </a:lnSpc>
              <a:spcBef>
                <a:spcPts val="800"/>
              </a:spcBef>
              <a:buSzTx/>
              <a:buNone/>
              <a:defRPr b="1" sz="228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Promotion</a:t>
            </a:r>
          </a:p>
        </p:txBody>
      </p:sp>
      <p:sp>
        <p:nvSpPr>
          <p:cNvPr id="346" name="Content Placeholder 17"/>
          <p:cNvSpPr txBox="1"/>
          <p:nvPr/>
        </p:nvSpPr>
        <p:spPr>
          <a:xfrm>
            <a:off x="6378316" y="3602667"/>
            <a:ext cx="5743106" cy="344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Hospital</a:t>
            </a:r>
          </a:p>
          <a:p>
            <a:pPr algn="just" defTabSz="1300480">
              <a:spcBef>
                <a:spcPts val="1400"/>
              </a:spcBef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25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Advertisement in social media through mobile application.</a:t>
            </a:r>
          </a:p>
        </p:txBody>
      </p:sp>
      <p:sp>
        <p:nvSpPr>
          <p:cNvPr id="347" name="Slide Number Placeholder 5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F9F9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ooter Placeholder 2"/>
          <p:cNvSpPr txBox="1"/>
          <p:nvPr/>
        </p:nvSpPr>
        <p:spPr>
          <a:xfrm>
            <a:off x="409866" y="8040695"/>
            <a:ext cx="4291585" cy="3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l" defTabSz="1300480">
              <a:lnSpc>
                <a:spcPct val="100000"/>
              </a:lnSpc>
              <a:defRPr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 a footer</a:t>
            </a:r>
          </a:p>
        </p:txBody>
      </p:sp>
      <p:sp>
        <p:nvSpPr>
          <p:cNvPr id="350" name="Title 13"/>
          <p:cNvSpPr txBox="1"/>
          <p:nvPr>
            <p:ph type="title"/>
          </p:nvPr>
        </p:nvSpPr>
        <p:spPr>
          <a:xfrm>
            <a:off x="305833" y="1297062"/>
            <a:ext cx="8888771" cy="657425"/>
          </a:xfrm>
          <a:prstGeom prst="rect">
            <a:avLst/>
          </a:prstGeom>
        </p:spPr>
        <p:txBody>
          <a:bodyPr/>
          <a:lstStyle>
            <a:lvl1pPr defTabSz="1144422">
              <a:defRPr sz="4752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Idea Evaluation</a:t>
            </a:r>
          </a:p>
        </p:txBody>
      </p:sp>
      <p:sp>
        <p:nvSpPr>
          <p:cNvPr id="351" name="Text Placeholder 18"/>
          <p:cNvSpPr txBox="1"/>
          <p:nvPr>
            <p:ph type="body" sz="quarter" idx="1"/>
          </p:nvPr>
        </p:nvSpPr>
        <p:spPr>
          <a:xfrm>
            <a:off x="4733481" y="1416328"/>
            <a:ext cx="7859836" cy="418892"/>
          </a:xfrm>
          <a:prstGeom prst="rect">
            <a:avLst/>
          </a:prstGeom>
        </p:spPr>
        <p:txBody>
          <a:bodyPr/>
          <a:lstStyle>
            <a:lvl1pPr defTabSz="819302">
              <a:spcBef>
                <a:spcPts val="800"/>
              </a:spcBef>
              <a:defRPr b="1" spc="256" sz="239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(SWOT analysis)</a:t>
            </a:r>
          </a:p>
        </p:txBody>
      </p:sp>
      <p:sp>
        <p:nvSpPr>
          <p:cNvPr id="352" name="Slide Number Placeholder 3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53" name="Table 5"/>
          <p:cNvGraphicFramePr/>
          <p:nvPr/>
        </p:nvGraphicFramePr>
        <p:xfrm>
          <a:off x="-1" y="2073752"/>
          <a:ext cx="13004801" cy="609667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37805"/>
                <a:gridCol w="10563821"/>
              </a:tblGrid>
              <a:tr h="1993091">
                <a:tc>
                  <a:txBody>
                    <a:bodyPr/>
                    <a:lstStyle/>
                    <a:p>
                      <a:pPr defTabSz="1300480">
                        <a:lnSpc>
                          <a:spcPct val="150000"/>
                        </a:lnSpc>
                        <a:defRPr b="0" sz="1800"/>
                      </a:pPr>
                      <a:r>
                        <a:rPr b="1" sz="38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Strength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12700">
                      <a:miter lim="400000"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12700">
                      <a:solidFill>
                        <a:srgbClr val="FFFFFF"/>
                      </a:solidFill>
                      <a:miter/>
                    </a:lnB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Contact number of doctors are available,</a:t>
                      </a:r>
                    </a:p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Information about disease, symptoms and prevention measures.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12700">
                      <a:solidFill>
                        <a:srgbClr val="FFFFFF"/>
                      </a:solidFill>
                      <a:miter/>
                    </a:lnB>
                    <a:solidFill>
                      <a:srgbClr val="EAB200"/>
                    </a:solidFill>
                  </a:tcPr>
                </a:tc>
              </a:tr>
              <a:tr h="1278362">
                <a:tc>
                  <a:txBody>
                    <a:bodyPr/>
                    <a:lstStyle/>
                    <a:p>
                      <a:pPr defTabSz="1300480">
                        <a:lnSpc>
                          <a:spcPct val="150000"/>
                        </a:lnSpc>
                        <a:defRPr sz="1800"/>
                      </a:pPr>
                      <a:r>
                        <a:rPr b="1" sz="38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Weakness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12700">
                      <a:solidFill>
                        <a:srgbClr val="FFFFFF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  <a:solidFill>
                      <a:srgbClr val="EAB2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Some people might difficulties in order to use it.</a:t>
                      </a:r>
                    </a:p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Serious injury cannot solve through this application.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12700">
                      <a:solidFill>
                        <a:srgbClr val="FFFFFF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  <a:solidFill>
                      <a:srgbClr val="EAB200">
                        <a:alpha val="40000"/>
                      </a:srgbClr>
                    </a:solidFill>
                  </a:tcPr>
                </a:tc>
              </a:tr>
              <a:tr h="2703057">
                <a:tc>
                  <a:txBody>
                    <a:bodyPr/>
                    <a:lstStyle/>
                    <a:p>
                      <a:pPr defTabSz="1300480">
                        <a:lnSpc>
                          <a:spcPct val="150000"/>
                        </a:lnSpc>
                        <a:defRPr sz="1800"/>
                      </a:pPr>
                      <a:r>
                        <a:rPr b="1" sz="38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Opportunity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Use of this application might provide motivation to the next generation.</a:t>
                      </a:r>
                    </a:p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Adaption of innovation technology by people is increasing day by day.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</a:tcPr>
                </a:tc>
              </a:tr>
              <a:tr h="3417786">
                <a:tc>
                  <a:txBody>
                    <a:bodyPr/>
                    <a:lstStyle/>
                    <a:p>
                      <a:pPr defTabSz="1300480">
                        <a:lnSpc>
                          <a:spcPct val="150000"/>
                        </a:lnSpc>
                        <a:defRPr sz="1800"/>
                      </a:pPr>
                      <a:r>
                        <a:rPr b="1" sz="38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Threat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  <a:solidFill>
                      <a:srgbClr val="EAB2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Majority of people might have problem in order to get premium package.</a:t>
                      </a:r>
                    </a:p>
                    <a:p>
                      <a:pPr marL="485775" indent="-485775" algn="just" defTabSz="1300480">
                        <a:lnSpc>
                          <a:spcPct val="150000"/>
                        </a:lnSpc>
                        <a:buSzPct val="100000"/>
                        <a:buChar char="▪"/>
                        <a:defRPr sz="34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Middle class family might have problem to afford such kind of premium package.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EAB200"/>
                      </a:solidFill>
                      <a:miter/>
                    </a:lnL>
                    <a:lnR w="3175">
                      <a:solidFill>
                        <a:srgbClr val="EAB200"/>
                      </a:solidFill>
                      <a:miter/>
                    </a:lnR>
                    <a:lnT w="3175">
                      <a:solidFill>
                        <a:srgbClr val="EAB200"/>
                      </a:solidFill>
                      <a:miter/>
                    </a:lnT>
                    <a:lnB w="3175">
                      <a:solidFill>
                        <a:srgbClr val="EAB200"/>
                      </a:solidFill>
                      <a:miter/>
                    </a:lnB>
                    <a:solidFill>
                      <a:srgbClr val="EAB200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ooter Placeholder 10"/>
          <p:cNvSpPr txBox="1"/>
          <p:nvPr/>
        </p:nvSpPr>
        <p:spPr>
          <a:xfrm>
            <a:off x="409866" y="8040695"/>
            <a:ext cx="4291585" cy="3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l" defTabSz="1300480">
              <a:lnSpc>
                <a:spcPct val="100000"/>
              </a:lnSpc>
              <a:defRPr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 a footer</a:t>
            </a:r>
          </a:p>
        </p:txBody>
      </p:sp>
      <p:sp>
        <p:nvSpPr>
          <p:cNvPr id="356" name="Title 3"/>
          <p:cNvSpPr txBox="1"/>
          <p:nvPr>
            <p:ph type="title"/>
          </p:nvPr>
        </p:nvSpPr>
        <p:spPr>
          <a:xfrm>
            <a:off x="429977" y="2246229"/>
            <a:ext cx="7832132" cy="487158"/>
          </a:xfrm>
          <a:prstGeom prst="rect">
            <a:avLst/>
          </a:prstGeom>
        </p:spPr>
        <p:txBody>
          <a:bodyPr/>
          <a:lstStyle>
            <a:lvl1pPr defTabSz="832307">
              <a:defRPr sz="3455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Idea Evaluation</a:t>
            </a:r>
          </a:p>
        </p:txBody>
      </p:sp>
      <p:sp>
        <p:nvSpPr>
          <p:cNvPr id="357" name="Text Placeholder 8"/>
          <p:cNvSpPr txBox="1"/>
          <p:nvPr>
            <p:ph type="body" sz="quarter" idx="1"/>
          </p:nvPr>
        </p:nvSpPr>
        <p:spPr>
          <a:xfrm>
            <a:off x="429973" y="3294252"/>
            <a:ext cx="7832140" cy="649489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b="1" spc="407" sz="3800">
                <a:solidFill>
                  <a:srgbClr val="01406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Cost Benefit Analysis </a:t>
            </a:r>
          </a:p>
        </p:txBody>
      </p:sp>
      <p:sp>
        <p:nvSpPr>
          <p:cNvPr id="358" name="Content Placeholder 6"/>
          <p:cNvSpPr txBox="1"/>
          <p:nvPr/>
        </p:nvSpPr>
        <p:spPr>
          <a:xfrm>
            <a:off x="478740" y="4504606"/>
            <a:ext cx="9055405" cy="4546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3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Estimation development cost is $1.5 million.</a:t>
            </a:r>
          </a:p>
          <a:p>
            <a:pPr marL="323850" indent="-323850" algn="just" defTabSz="1300480">
              <a:spcBef>
                <a:spcPts val="1400"/>
              </a:spcBef>
              <a:buClr>
                <a:srgbClr val="EAB200"/>
              </a:buClr>
              <a:buSzPct val="100000"/>
              <a:buChar char="➢"/>
              <a:defRPr sz="3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to get huge benefit for this application, 1 million people have to use it which indicate the income will reach at peak point.</a:t>
            </a:r>
          </a:p>
        </p:txBody>
      </p:sp>
      <p:sp>
        <p:nvSpPr>
          <p:cNvPr id="359" name="Slide Number Placeholder 11"/>
          <p:cNvSpPr txBox="1"/>
          <p:nvPr>
            <p:ph type="sldNum" sz="quarter" idx="2"/>
          </p:nvPr>
        </p:nvSpPr>
        <p:spPr>
          <a:xfrm>
            <a:off x="12363463" y="8040695"/>
            <a:ext cx="316215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3"/>
          <p:cNvSpPr txBox="1"/>
          <p:nvPr>
            <p:ph type="title"/>
          </p:nvPr>
        </p:nvSpPr>
        <p:spPr>
          <a:xfrm>
            <a:off x="1498834" y="29069"/>
            <a:ext cx="8888772" cy="100245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Poster</a:t>
            </a:r>
          </a:p>
        </p:txBody>
      </p:sp>
      <p:pic>
        <p:nvPicPr>
          <p:cNvPr id="3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0810" y="958203"/>
            <a:ext cx="5744820" cy="8236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ompetitor Analysis"/>
          <p:cNvSpPr txBox="1"/>
          <p:nvPr>
            <p:ph type="ctrTitle"/>
          </p:nvPr>
        </p:nvSpPr>
        <p:spPr>
          <a:xfrm>
            <a:off x="3652003" y="236722"/>
            <a:ext cx="5700793" cy="1069509"/>
          </a:xfrm>
          <a:prstGeom prst="rect">
            <a:avLst/>
          </a:prstGeom>
        </p:spPr>
        <p:txBody>
          <a:bodyPr anchor="ctr"/>
          <a:lstStyle>
            <a:lvl1pPr>
              <a:defRPr spc="-39" sz="4000">
                <a:solidFill>
                  <a:srgbClr val="0A2E5C"/>
                </a:solidFill>
              </a:defRPr>
            </a:lvl1pPr>
          </a:lstStyle>
          <a:p>
            <a:pPr/>
            <a:r>
              <a:t>Competitor Analysis</a:t>
            </a:r>
          </a:p>
        </p:txBody>
      </p:sp>
      <p:sp>
        <p:nvSpPr>
          <p:cNvPr id="365" name="Sandesh Subedi ‘A’"/>
          <p:cNvSpPr txBox="1"/>
          <p:nvPr/>
        </p:nvSpPr>
        <p:spPr>
          <a:xfrm>
            <a:off x="9751623" y="669486"/>
            <a:ext cx="2656656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842C00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Sandesh Subedi ‘A’</a:t>
            </a:r>
          </a:p>
        </p:txBody>
      </p:sp>
      <p:grpSp>
        <p:nvGrpSpPr>
          <p:cNvPr id="368" name="Rounded Rectangle"/>
          <p:cNvGrpSpPr/>
          <p:nvPr/>
        </p:nvGrpSpPr>
        <p:grpSpPr>
          <a:xfrm>
            <a:off x="831529" y="1651136"/>
            <a:ext cx="4991005" cy="7727702"/>
            <a:chOff x="0" y="0"/>
            <a:chExt cx="4991004" cy="7727701"/>
          </a:xfrm>
        </p:grpSpPr>
        <p:sp>
          <p:nvSpPr>
            <p:cNvPr id="367" name="Rounded Rectangle"/>
            <p:cNvSpPr/>
            <p:nvPr/>
          </p:nvSpPr>
          <p:spPr>
            <a:xfrm>
              <a:off x="38100" y="38100"/>
              <a:ext cx="4914805" cy="7651502"/>
            </a:xfrm>
            <a:prstGeom prst="roundRect">
              <a:avLst>
                <a:gd name="adj" fmla="val 8116"/>
              </a:avLst>
            </a:prstGeom>
            <a:solidFill>
              <a:srgbClr val="DED8D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842C00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36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91005" cy="7727702"/>
            </a:xfrm>
            <a:prstGeom prst="rect">
              <a:avLst/>
            </a:prstGeom>
            <a:effectLst/>
          </p:spPr>
        </p:pic>
      </p:grpSp>
      <p:grpSp>
        <p:nvGrpSpPr>
          <p:cNvPr id="371" name="Rounded Rectangle"/>
          <p:cNvGrpSpPr/>
          <p:nvPr/>
        </p:nvGrpSpPr>
        <p:grpSpPr>
          <a:xfrm>
            <a:off x="7153385" y="1651136"/>
            <a:ext cx="4991006" cy="7727702"/>
            <a:chOff x="0" y="0"/>
            <a:chExt cx="4991004" cy="7727701"/>
          </a:xfrm>
        </p:grpSpPr>
        <p:sp>
          <p:nvSpPr>
            <p:cNvPr id="370" name="Rounded Rectangle"/>
            <p:cNvSpPr/>
            <p:nvPr/>
          </p:nvSpPr>
          <p:spPr>
            <a:xfrm>
              <a:off x="38100" y="38100"/>
              <a:ext cx="4914805" cy="7651502"/>
            </a:xfrm>
            <a:prstGeom prst="roundRect">
              <a:avLst>
                <a:gd name="adj" fmla="val 8116"/>
              </a:avLst>
            </a:prstGeom>
            <a:solidFill>
              <a:srgbClr val="DED8D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842C00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36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91005" cy="7727702"/>
            </a:xfrm>
            <a:prstGeom prst="rect">
              <a:avLst/>
            </a:prstGeom>
            <a:effectLst/>
          </p:spPr>
        </p:pic>
      </p:grpSp>
      <p:sp>
        <p:nvSpPr>
          <p:cNvPr id="372" name="Divine Med"/>
          <p:cNvSpPr txBox="1"/>
          <p:nvPr/>
        </p:nvSpPr>
        <p:spPr>
          <a:xfrm>
            <a:off x="2277270" y="1955297"/>
            <a:ext cx="209952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A2E5C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Divine Med</a:t>
            </a:r>
          </a:p>
        </p:txBody>
      </p:sp>
      <p:sp>
        <p:nvSpPr>
          <p:cNvPr id="373" name="Hamro Medico"/>
          <p:cNvSpPr txBox="1"/>
          <p:nvPr/>
        </p:nvSpPr>
        <p:spPr>
          <a:xfrm>
            <a:off x="8263591" y="1955297"/>
            <a:ext cx="277059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A2E5C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Hamro Medico</a:t>
            </a:r>
          </a:p>
        </p:txBody>
      </p:sp>
      <p:pic>
        <p:nvPicPr>
          <p:cNvPr id="374" name="Screen Shot 2021-07-22 at 10.47.15 PM.png" descr="Screen Shot 2021-07-22 at 10.47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7565" y="2463622"/>
            <a:ext cx="2518933" cy="18298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127000" dir="5400000">
              <a:srgbClr val="063744">
                <a:alpha val="59999"/>
              </a:srgbClr>
            </a:outerShdw>
          </a:effectLst>
        </p:spPr>
      </p:pic>
      <p:pic>
        <p:nvPicPr>
          <p:cNvPr id="375" name="Screen Shot 2021-07-22 at 10.37.22 PM.png" descr="Screen Shot 2021-07-22 at 10.37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4713" y="2463622"/>
            <a:ext cx="2388350" cy="18298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127000" dir="5400000">
              <a:srgbClr val="063744">
                <a:alpha val="59999"/>
              </a:srgbClr>
            </a:outerShdw>
          </a:effectLst>
        </p:spPr>
      </p:pic>
      <p:sp>
        <p:nvSpPr>
          <p:cNvPr id="376" name="Rectangle"/>
          <p:cNvSpPr/>
          <p:nvPr/>
        </p:nvSpPr>
        <p:spPr>
          <a:xfrm>
            <a:off x="1081743" y="6124621"/>
            <a:ext cx="4490577" cy="1140703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77" name="Rectangle"/>
          <p:cNvSpPr/>
          <p:nvPr/>
        </p:nvSpPr>
        <p:spPr>
          <a:xfrm>
            <a:off x="7403600" y="6124621"/>
            <a:ext cx="4490576" cy="1140703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78" name="Uniqueness"/>
          <p:cNvSpPr txBox="1"/>
          <p:nvPr/>
        </p:nvSpPr>
        <p:spPr>
          <a:xfrm>
            <a:off x="1200510" y="6504472"/>
            <a:ext cx="16538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1199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Uniqueness</a:t>
            </a:r>
          </a:p>
        </p:txBody>
      </p:sp>
      <p:sp>
        <p:nvSpPr>
          <p:cNvPr id="379" name="Rectangle"/>
          <p:cNvSpPr/>
          <p:nvPr/>
        </p:nvSpPr>
        <p:spPr>
          <a:xfrm>
            <a:off x="1081743" y="7862864"/>
            <a:ext cx="4490577" cy="1140703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80" name="Rectangle"/>
          <p:cNvSpPr/>
          <p:nvPr/>
        </p:nvSpPr>
        <p:spPr>
          <a:xfrm>
            <a:off x="7403600" y="7862864"/>
            <a:ext cx="4490576" cy="1140703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81" name="Uniqueness"/>
          <p:cNvSpPr txBox="1"/>
          <p:nvPr/>
        </p:nvSpPr>
        <p:spPr>
          <a:xfrm>
            <a:off x="7551246" y="6504472"/>
            <a:ext cx="16538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01199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Uniqueness</a:t>
            </a:r>
          </a:p>
        </p:txBody>
      </p:sp>
      <p:sp>
        <p:nvSpPr>
          <p:cNvPr id="382" name="User Interaction…"/>
          <p:cNvSpPr txBox="1"/>
          <p:nvPr/>
        </p:nvSpPr>
        <p:spPr>
          <a:xfrm>
            <a:off x="3072400" y="6285967"/>
            <a:ext cx="2205026" cy="81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User Interaction </a:t>
            </a:r>
          </a:p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Community</a:t>
            </a:r>
          </a:p>
        </p:txBody>
      </p:sp>
      <p:sp>
        <p:nvSpPr>
          <p:cNvPr id="383" name="Barcode Scanner"/>
          <p:cNvSpPr txBox="1"/>
          <p:nvPr/>
        </p:nvSpPr>
        <p:spPr>
          <a:xfrm>
            <a:off x="9528881" y="6457833"/>
            <a:ext cx="2287563" cy="474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Barcode Scanner</a:t>
            </a:r>
          </a:p>
        </p:txBody>
      </p:sp>
      <p:sp>
        <p:nvSpPr>
          <p:cNvPr id="384" name="Limitation"/>
          <p:cNvSpPr txBox="1"/>
          <p:nvPr/>
        </p:nvSpPr>
        <p:spPr>
          <a:xfrm>
            <a:off x="1204850" y="8242715"/>
            <a:ext cx="15057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01199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Limitation</a:t>
            </a:r>
          </a:p>
        </p:txBody>
      </p:sp>
      <p:sp>
        <p:nvSpPr>
          <p:cNvPr id="385" name="Limitation"/>
          <p:cNvSpPr txBox="1"/>
          <p:nvPr/>
        </p:nvSpPr>
        <p:spPr>
          <a:xfrm>
            <a:off x="7524533" y="8242715"/>
            <a:ext cx="15057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01199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Limitation</a:t>
            </a:r>
          </a:p>
        </p:txBody>
      </p:sp>
      <p:sp>
        <p:nvSpPr>
          <p:cNvPr id="386" name="Inaccurate…"/>
          <p:cNvSpPr txBox="1"/>
          <p:nvPr/>
        </p:nvSpPr>
        <p:spPr>
          <a:xfrm>
            <a:off x="9909781" y="8024210"/>
            <a:ext cx="1525763" cy="81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Inaccurate </a:t>
            </a:r>
          </a:p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Results</a:t>
            </a:r>
          </a:p>
        </p:txBody>
      </p:sp>
      <p:sp>
        <p:nvSpPr>
          <p:cNvPr id="387" name="Only available in…"/>
          <p:cNvSpPr txBox="1"/>
          <p:nvPr/>
        </p:nvSpPr>
        <p:spPr>
          <a:xfrm>
            <a:off x="2977925" y="8024210"/>
            <a:ext cx="2393976" cy="818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Only available in </a:t>
            </a:r>
          </a:p>
          <a:p>
            <a:pPr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web version</a:t>
            </a:r>
          </a:p>
        </p:txBody>
      </p:sp>
      <p:sp>
        <p:nvSpPr>
          <p:cNvPr id="388" name="Established : 2013…"/>
          <p:cNvSpPr txBox="1"/>
          <p:nvPr/>
        </p:nvSpPr>
        <p:spPr>
          <a:xfrm>
            <a:off x="914958" y="4961325"/>
            <a:ext cx="4824148" cy="79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1" sz="2000">
                <a:solidFill>
                  <a:srgbClr val="842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Established : 2013</a:t>
            </a:r>
          </a:p>
          <a:p>
            <a:pPr>
              <a:lnSpc>
                <a:spcPct val="120000"/>
              </a:lnSpc>
              <a:defRPr b="1" sz="2000">
                <a:solidFill>
                  <a:srgbClr val="842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Head Office : Buddha Chowk, Pokhara</a:t>
            </a:r>
          </a:p>
        </p:txBody>
      </p:sp>
      <p:sp>
        <p:nvSpPr>
          <p:cNvPr id="389" name="Established : 2016…"/>
          <p:cNvSpPr txBox="1"/>
          <p:nvPr/>
        </p:nvSpPr>
        <p:spPr>
          <a:xfrm>
            <a:off x="7348401" y="4961325"/>
            <a:ext cx="4600974" cy="79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1" sz="2000">
                <a:solidFill>
                  <a:srgbClr val="842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Established : 2016</a:t>
            </a:r>
          </a:p>
          <a:p>
            <a:pPr>
              <a:lnSpc>
                <a:spcPct val="120000"/>
              </a:lnSpc>
              <a:defRPr b="1" sz="2000">
                <a:solidFill>
                  <a:srgbClr val="842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Head Office : New Road, Pokhara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2" dur="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6" dur="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0" dur="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4" dur="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8" dur="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2" dur="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9" grpId="14"/>
      <p:bldP build="whole" bldLvl="1" animBg="1" rev="0" advAuto="0" spid="387" grpId="10"/>
      <p:bldP build="whole" bldLvl="1" animBg="1" rev="0" advAuto="0" spid="384" grpId="9"/>
      <p:bldP build="whole" bldLvl="1" animBg="1" rev="0" advAuto="0" spid="382" grpId="7"/>
      <p:bldP build="whole" bldLvl="1" animBg="1" rev="0" advAuto="0" spid="386" grpId="20"/>
      <p:bldP build="whole" bldLvl="1" animBg="1" rev="0" advAuto="0" spid="385" grpId="19"/>
      <p:bldP build="whole" bldLvl="1" animBg="1" rev="0" advAuto="0" spid="379" grpId="8"/>
      <p:bldP build="whole" bldLvl="1" animBg="1" rev="0" advAuto="0" spid="383" grpId="17"/>
      <p:bldP build="whole" bldLvl="1" animBg="1" rev="0" advAuto="0" spid="378" grpId="6"/>
      <p:bldP build="whole" bldLvl="1" animBg="1" rev="0" advAuto="0" spid="381" grpId="16"/>
      <p:bldP build="whole" bldLvl="1" animBg="1" rev="0" advAuto="0" spid="376" grpId="5"/>
      <p:bldP build="whole" bldLvl="1" animBg="1" rev="0" advAuto="0" spid="380" grpId="18"/>
      <p:bldP build="whole" bldLvl="1" animBg="1" rev="0" advAuto="0" spid="372" grpId="2"/>
      <p:bldP build="whole" bldLvl="1" animBg="1" rev="0" advAuto="0" spid="377" grpId="15"/>
      <p:bldP build="whole" bldLvl="1" animBg="1" rev="0" advAuto="0" spid="368" grpId="1"/>
      <p:bldP build="whole" bldLvl="1" animBg="1" rev="0" advAuto="0" spid="375" grpId="13"/>
      <p:bldP build="whole" bldLvl="1" animBg="1" rev="0" advAuto="0" spid="374" grpId="3"/>
      <p:bldP build="whole" bldLvl="1" animBg="1" rev="0" advAuto="0" spid="373" grpId="12"/>
      <p:bldP build="whole" bldLvl="1" animBg="1" rev="0" advAuto="0" spid="388" grpId="4"/>
      <p:bldP build="whole" bldLvl="1" animBg="1" rev="0" advAuto="0" spid="371" grpId="1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roduct Features &amp; Functions"/>
          <p:cNvSpPr txBox="1"/>
          <p:nvPr>
            <p:ph type="title" idx="4294967295"/>
          </p:nvPr>
        </p:nvSpPr>
        <p:spPr>
          <a:xfrm>
            <a:off x="3652003" y="267398"/>
            <a:ext cx="5700793" cy="1069509"/>
          </a:xfrm>
          <a:prstGeom prst="rect">
            <a:avLst/>
          </a:prstGeom>
        </p:spPr>
        <p:txBody>
          <a:bodyPr anchor="ctr"/>
          <a:lstStyle>
            <a:lvl1pPr defTabSz="1287526">
              <a:lnSpc>
                <a:spcPct val="80000"/>
              </a:lnSpc>
              <a:defRPr spc="-33" sz="3330">
                <a:solidFill>
                  <a:srgbClr val="0A2E5C"/>
                </a:solidFill>
              </a:defRPr>
            </a:lvl1pPr>
          </a:lstStyle>
          <a:p>
            <a:pPr/>
            <a:r>
              <a:t>Product Features &amp; Functions</a:t>
            </a:r>
          </a:p>
        </p:txBody>
      </p:sp>
      <p:pic>
        <p:nvPicPr>
          <p:cNvPr id="392" name="MO Sign In.png" descr="MO Sign 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662" y="1655895"/>
            <a:ext cx="3299759" cy="6441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MO Medicine details.png" descr="MO Medicine detai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7430" y="1655895"/>
            <a:ext cx="3491615" cy="644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ecured Authorization"/>
          <p:cNvSpPr txBox="1"/>
          <p:nvPr/>
        </p:nvSpPr>
        <p:spPr>
          <a:xfrm>
            <a:off x="4611323" y="3074414"/>
            <a:ext cx="3670404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Secured Authorization</a:t>
            </a:r>
          </a:p>
        </p:txBody>
      </p:sp>
      <p:sp>
        <p:nvSpPr>
          <p:cNvPr id="395" name="Medicinal Supplies"/>
          <p:cNvSpPr txBox="1"/>
          <p:nvPr/>
        </p:nvSpPr>
        <p:spPr>
          <a:xfrm>
            <a:off x="4602015" y="4105590"/>
            <a:ext cx="3166094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Medicinal Supplies</a:t>
            </a:r>
          </a:p>
        </p:txBody>
      </p:sp>
      <p:sp>
        <p:nvSpPr>
          <p:cNvPr id="396" name="Medication Information"/>
          <p:cNvSpPr txBox="1"/>
          <p:nvPr/>
        </p:nvSpPr>
        <p:spPr>
          <a:xfrm>
            <a:off x="4602014" y="5136766"/>
            <a:ext cx="3815822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Medication Information</a:t>
            </a:r>
          </a:p>
        </p:txBody>
      </p:sp>
      <p:sp>
        <p:nvSpPr>
          <p:cNvPr id="397" name="Product Code Scanner"/>
          <p:cNvSpPr txBox="1"/>
          <p:nvPr/>
        </p:nvSpPr>
        <p:spPr>
          <a:xfrm>
            <a:off x="4611323" y="6167942"/>
            <a:ext cx="3666839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Product Code Scanner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4"/>
      <p:bldP build="whole" bldLvl="1" animBg="1" rev="0" advAuto="0" spid="395" grpId="2"/>
      <p:bldP build="whole" bldLvl="1" animBg="1" rev="0" advAuto="0" spid="394" grpId="1"/>
      <p:bldP build="whole" bldLvl="1" animBg="1" rev="0" advAuto="0" spid="396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roduct Features &amp; Functions"/>
          <p:cNvSpPr txBox="1"/>
          <p:nvPr>
            <p:ph type="title" idx="4294967295"/>
          </p:nvPr>
        </p:nvSpPr>
        <p:spPr>
          <a:xfrm>
            <a:off x="3652003" y="175371"/>
            <a:ext cx="5700793" cy="1069509"/>
          </a:xfrm>
          <a:prstGeom prst="rect">
            <a:avLst/>
          </a:prstGeom>
        </p:spPr>
        <p:txBody>
          <a:bodyPr anchor="ctr"/>
          <a:lstStyle>
            <a:lvl1pPr defTabSz="1287526">
              <a:lnSpc>
                <a:spcPct val="80000"/>
              </a:lnSpc>
              <a:defRPr spc="-33" sz="3330">
                <a:solidFill>
                  <a:srgbClr val="0A2E5C"/>
                </a:solidFill>
              </a:defRPr>
            </a:lvl1pPr>
          </a:lstStyle>
          <a:p>
            <a:pPr/>
            <a:r>
              <a:t>Product Features &amp; Functions</a:t>
            </a:r>
          </a:p>
        </p:txBody>
      </p:sp>
      <p:pic>
        <p:nvPicPr>
          <p:cNvPr id="400" name="Mo Prescription Reminder.png" descr="Mo Prescription Remin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11" y="1918969"/>
            <a:ext cx="3590926" cy="643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MO Search Hospitals.png" descr="MO Search Hospita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9762" y="1918969"/>
            <a:ext cx="3770672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Prescription Reminder"/>
          <p:cNvSpPr txBox="1"/>
          <p:nvPr/>
        </p:nvSpPr>
        <p:spPr>
          <a:xfrm>
            <a:off x="4721613" y="3034269"/>
            <a:ext cx="3561574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Prescription Reminder</a:t>
            </a:r>
          </a:p>
        </p:txBody>
      </p:sp>
      <p:sp>
        <p:nvSpPr>
          <p:cNvPr id="403" name="Video Conferencing"/>
          <p:cNvSpPr txBox="1"/>
          <p:nvPr/>
        </p:nvSpPr>
        <p:spPr>
          <a:xfrm>
            <a:off x="4721967" y="4184585"/>
            <a:ext cx="3415071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Video Conferencing </a:t>
            </a:r>
          </a:p>
        </p:txBody>
      </p:sp>
      <p:sp>
        <p:nvSpPr>
          <p:cNvPr id="404" name="Nearest Pharmacies…"/>
          <p:cNvSpPr txBox="1"/>
          <p:nvPr/>
        </p:nvSpPr>
        <p:spPr>
          <a:xfrm>
            <a:off x="4719642" y="5334901"/>
            <a:ext cx="3419721" cy="88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t>Nearest Pharmacies </a:t>
            </a:r>
          </a:p>
          <a:p>
            <a:pPr>
              <a:defRPr sz="2500">
                <a:latin typeface="Futura"/>
                <a:ea typeface="Futura"/>
                <a:cs typeface="Futura"/>
                <a:sym typeface="Futura"/>
              </a:defRPr>
            </a:pPr>
            <a:r>
              <a:t>and Hospitals</a:t>
            </a:r>
          </a:p>
        </p:txBody>
      </p:sp>
      <p:sp>
        <p:nvSpPr>
          <p:cNvPr id="405" name="Regular Reports"/>
          <p:cNvSpPr txBox="1"/>
          <p:nvPr/>
        </p:nvSpPr>
        <p:spPr>
          <a:xfrm>
            <a:off x="4779253" y="6690710"/>
            <a:ext cx="2742089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45000"/>
              <a:buBlip>
                <a:blip r:embed="rId4"/>
              </a:buBlip>
              <a:defRPr sz="25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Regular 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1"/>
      <p:bldP build="whole" bldLvl="1" animBg="1" rev="0" advAuto="0" spid="404" grpId="3"/>
      <p:bldP build="whole" bldLvl="1" animBg="1" rev="0" advAuto="0" spid="403" grpId="2"/>
      <p:bldP build="whole" bldLvl="1" animBg="1" rev="0" advAuto="0" spid="405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chnologies"/>
          <p:cNvSpPr txBox="1"/>
          <p:nvPr>
            <p:ph type="title" idx="4294967295"/>
          </p:nvPr>
        </p:nvSpPr>
        <p:spPr>
          <a:xfrm>
            <a:off x="3652003" y="306762"/>
            <a:ext cx="5700793" cy="106950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39" sz="4000">
                <a:solidFill>
                  <a:srgbClr val="0A2E5C"/>
                </a:solidFill>
              </a:defRPr>
            </a:lvl1pPr>
          </a:lstStyle>
          <a:p>
            <a:pPr/>
            <a:r>
              <a:t>Technologies</a:t>
            </a:r>
          </a:p>
        </p:txBody>
      </p:sp>
      <p:pic>
        <p:nvPicPr>
          <p:cNvPr id="408" name="Information Structure.png" descr="Information Structur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83" y="2225851"/>
            <a:ext cx="7654395" cy="6024547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5E5E5E">
                <a:alpha val="50000"/>
              </a:srgbClr>
            </a:outerShdw>
          </a:effectLst>
        </p:spPr>
      </p:pic>
      <p:sp>
        <p:nvSpPr>
          <p:cNvPr id="409" name="Object Oriented Programming Concepts"/>
          <p:cNvSpPr txBox="1"/>
          <p:nvPr/>
        </p:nvSpPr>
        <p:spPr>
          <a:xfrm>
            <a:off x="7823321" y="5602036"/>
            <a:ext cx="5093743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000">
                <a:solidFill>
                  <a:srgbClr val="8A0002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Object Oriented Programming Concepts</a:t>
            </a:r>
          </a:p>
        </p:txBody>
      </p:sp>
      <p:sp>
        <p:nvSpPr>
          <p:cNvPr id="410" name="Google Sheets"/>
          <p:cNvSpPr txBox="1"/>
          <p:nvPr/>
        </p:nvSpPr>
        <p:spPr>
          <a:xfrm>
            <a:off x="7844778" y="3176887"/>
            <a:ext cx="2153147" cy="43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000">
                <a:solidFill>
                  <a:srgbClr val="8A0002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Google Sheets</a:t>
            </a:r>
          </a:p>
        </p:txBody>
      </p:sp>
      <p:sp>
        <p:nvSpPr>
          <p:cNvPr id="411" name="Python Programming Language"/>
          <p:cNvSpPr txBox="1"/>
          <p:nvPr/>
        </p:nvSpPr>
        <p:spPr>
          <a:xfrm>
            <a:off x="7846707" y="6514657"/>
            <a:ext cx="4070426" cy="43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000">
                <a:solidFill>
                  <a:srgbClr val="8A0002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Python Programming Language</a:t>
            </a:r>
          </a:p>
        </p:txBody>
      </p:sp>
      <p:sp>
        <p:nvSpPr>
          <p:cNvPr id="412" name="Amazon Web Services"/>
          <p:cNvSpPr txBox="1"/>
          <p:nvPr/>
        </p:nvSpPr>
        <p:spPr>
          <a:xfrm>
            <a:off x="7845419" y="4075827"/>
            <a:ext cx="3082083" cy="43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80000"/>
              <a:buBlip>
                <a:blip r:embed="rId3"/>
              </a:buBlip>
              <a:defRPr sz="2000">
                <a:solidFill>
                  <a:srgbClr val="8A0002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Amazon Web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4"/>
      <p:bldP build="whole" bldLvl="1" animBg="1" rev="0" advAuto="0" spid="412" grpId="2"/>
      <p:bldP build="whole" bldLvl="1" animBg="1" rev="0" advAuto="0" spid="409" grpId="3"/>
      <p:bldP build="whole" bldLvl="1" animBg="1" rev="0" advAuto="0" spid="4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Market Identification"/>
          <p:cNvSpPr txBox="1"/>
          <p:nvPr>
            <p:ph type="title" idx="4294967295"/>
          </p:nvPr>
        </p:nvSpPr>
        <p:spPr>
          <a:xfrm>
            <a:off x="3652003" y="405337"/>
            <a:ext cx="5700793" cy="106950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39" sz="4000">
                <a:solidFill>
                  <a:srgbClr val="0A2E5C"/>
                </a:solidFill>
              </a:defRPr>
            </a:lvl1pPr>
          </a:lstStyle>
          <a:p>
            <a:pPr/>
            <a:r>
              <a:t>Market Identification</a:t>
            </a:r>
          </a:p>
        </p:txBody>
      </p:sp>
      <p:sp>
        <p:nvSpPr>
          <p:cNvPr id="415" name="1.   Product"/>
          <p:cNvSpPr txBox="1"/>
          <p:nvPr/>
        </p:nvSpPr>
        <p:spPr>
          <a:xfrm>
            <a:off x="2651370" y="2094009"/>
            <a:ext cx="3361603" cy="66929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EEECE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1.   Product</a:t>
            </a:r>
          </a:p>
        </p:txBody>
      </p:sp>
      <p:sp>
        <p:nvSpPr>
          <p:cNvPr id="416" name="2.   Price"/>
          <p:cNvSpPr txBox="1"/>
          <p:nvPr/>
        </p:nvSpPr>
        <p:spPr>
          <a:xfrm>
            <a:off x="484480" y="3382462"/>
            <a:ext cx="3361604" cy="66929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EEECE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2.   Price</a:t>
            </a:r>
          </a:p>
        </p:txBody>
      </p:sp>
      <p:sp>
        <p:nvSpPr>
          <p:cNvPr id="417" name="3.   Promotion"/>
          <p:cNvSpPr txBox="1"/>
          <p:nvPr/>
        </p:nvSpPr>
        <p:spPr>
          <a:xfrm>
            <a:off x="4821598" y="3382462"/>
            <a:ext cx="3361603" cy="66929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EEECE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3.   Promotion</a:t>
            </a:r>
          </a:p>
        </p:txBody>
      </p:sp>
      <p:sp>
        <p:nvSpPr>
          <p:cNvPr id="418" name="4.   Place"/>
          <p:cNvSpPr txBox="1"/>
          <p:nvPr/>
        </p:nvSpPr>
        <p:spPr>
          <a:xfrm>
            <a:off x="9158716" y="3382462"/>
            <a:ext cx="3361604" cy="669291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000">
                <a:solidFill>
                  <a:srgbClr val="EEECE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4.   Place</a:t>
            </a:r>
          </a:p>
        </p:txBody>
      </p:sp>
      <p:grpSp>
        <p:nvGrpSpPr>
          <p:cNvPr id="421" name="Platform Itself"/>
          <p:cNvGrpSpPr/>
          <p:nvPr/>
        </p:nvGrpSpPr>
        <p:grpSpPr>
          <a:xfrm>
            <a:off x="6148459" y="2055909"/>
            <a:ext cx="4204971" cy="745491"/>
            <a:chOff x="0" y="0"/>
            <a:chExt cx="4204969" cy="745490"/>
          </a:xfrm>
        </p:grpSpPr>
        <p:sp>
          <p:nvSpPr>
            <p:cNvPr id="420" name="Platform Itself"/>
            <p:cNvSpPr txBox="1"/>
            <p:nvPr/>
          </p:nvSpPr>
          <p:spPr>
            <a:xfrm>
              <a:off x="19050" y="19049"/>
              <a:ext cx="4166870" cy="707392"/>
            </a:xfrm>
            <a:prstGeom prst="rect">
              <a:avLst/>
            </a:prstGeom>
            <a:solidFill>
              <a:srgbClr val="7A9A0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150000"/>
                </a:lnSpc>
                <a:defRPr sz="3000">
                  <a:solidFill>
                    <a:srgbClr val="FFFFFF"/>
                  </a:solidFill>
                  <a:latin typeface="Canela Text Bold"/>
                  <a:ea typeface="Canela Text Bold"/>
                  <a:cs typeface="Canela Text Bold"/>
                  <a:sym typeface="Canela Text Bold"/>
                </a:defRPr>
              </a:lvl1pPr>
            </a:lstStyle>
            <a:p>
              <a:pPr/>
              <a:r>
                <a:t>Platform Itself</a:t>
              </a:r>
            </a:p>
          </p:txBody>
        </p:sp>
        <p:pic>
          <p:nvPicPr>
            <p:cNvPr id="419" name="Platform Itself Platform Itself" descr="Platform Itself Platform Itself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4204970" cy="745492"/>
            </a:xfrm>
            <a:prstGeom prst="rect">
              <a:avLst/>
            </a:prstGeom>
            <a:effectLst/>
          </p:spPr>
        </p:pic>
      </p:grpSp>
      <p:grpSp>
        <p:nvGrpSpPr>
          <p:cNvPr id="424" name="Rectangle"/>
          <p:cNvGrpSpPr/>
          <p:nvPr/>
        </p:nvGrpSpPr>
        <p:grpSpPr>
          <a:xfrm>
            <a:off x="4798450" y="4285989"/>
            <a:ext cx="3407900" cy="4381796"/>
            <a:chOff x="0" y="0"/>
            <a:chExt cx="3407898" cy="4381794"/>
          </a:xfrm>
        </p:grpSpPr>
        <p:sp>
          <p:nvSpPr>
            <p:cNvPr id="423" name="Rectangle"/>
            <p:cNvSpPr/>
            <p:nvPr/>
          </p:nvSpPr>
          <p:spPr>
            <a:xfrm>
              <a:off x="19050" y="19049"/>
              <a:ext cx="3369799" cy="4343696"/>
            </a:xfrm>
            <a:prstGeom prst="rect">
              <a:avLst/>
            </a:prstGeom>
            <a:solidFill>
              <a:srgbClr val="7A9A0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422" name="Rectangle Rectangle" descr="Rectangle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3407899" cy="4381796"/>
            </a:xfrm>
            <a:prstGeom prst="rect">
              <a:avLst/>
            </a:prstGeom>
            <a:effectLst/>
          </p:spPr>
        </p:pic>
      </p:grpSp>
      <p:grpSp>
        <p:nvGrpSpPr>
          <p:cNvPr id="427" name="Rectangle"/>
          <p:cNvGrpSpPr/>
          <p:nvPr/>
        </p:nvGrpSpPr>
        <p:grpSpPr>
          <a:xfrm>
            <a:off x="9135568" y="4285989"/>
            <a:ext cx="3407899" cy="4381796"/>
            <a:chOff x="0" y="0"/>
            <a:chExt cx="3407898" cy="4381794"/>
          </a:xfrm>
        </p:grpSpPr>
        <p:sp>
          <p:nvSpPr>
            <p:cNvPr id="426" name="Rectangle"/>
            <p:cNvSpPr/>
            <p:nvPr/>
          </p:nvSpPr>
          <p:spPr>
            <a:xfrm>
              <a:off x="19050" y="19049"/>
              <a:ext cx="3369799" cy="4343696"/>
            </a:xfrm>
            <a:prstGeom prst="rect">
              <a:avLst/>
            </a:prstGeom>
            <a:solidFill>
              <a:srgbClr val="7A9A0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425" name="Rectangle Rectangle" descr="Rectangle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3407899" cy="4381796"/>
            </a:xfrm>
            <a:prstGeom prst="rect">
              <a:avLst/>
            </a:prstGeom>
            <a:effectLst/>
          </p:spPr>
        </p:pic>
      </p:grpSp>
      <p:grpSp>
        <p:nvGrpSpPr>
          <p:cNvPr id="430" name="Rectangle"/>
          <p:cNvGrpSpPr/>
          <p:nvPr/>
        </p:nvGrpSpPr>
        <p:grpSpPr>
          <a:xfrm>
            <a:off x="461332" y="4285989"/>
            <a:ext cx="3407899" cy="4381796"/>
            <a:chOff x="0" y="0"/>
            <a:chExt cx="3407898" cy="4381794"/>
          </a:xfrm>
        </p:grpSpPr>
        <p:sp>
          <p:nvSpPr>
            <p:cNvPr id="429" name="Rectangle"/>
            <p:cNvSpPr/>
            <p:nvPr/>
          </p:nvSpPr>
          <p:spPr>
            <a:xfrm>
              <a:off x="19050" y="19049"/>
              <a:ext cx="3369799" cy="4343696"/>
            </a:xfrm>
            <a:prstGeom prst="rect">
              <a:avLst/>
            </a:prstGeom>
            <a:solidFill>
              <a:srgbClr val="7A9A0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</a:p>
          </p:txBody>
        </p:sp>
        <p:pic>
          <p:nvPicPr>
            <p:cNvPr id="428" name="Rectangle Rectangle" descr="Rectangle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3407899" cy="4381796"/>
            </a:xfrm>
            <a:prstGeom prst="rect">
              <a:avLst/>
            </a:prstGeom>
            <a:effectLst/>
          </p:spPr>
        </p:pic>
      </p:grpSp>
      <p:sp>
        <p:nvSpPr>
          <p:cNvPr id="431" name="Free Download"/>
          <p:cNvSpPr txBox="1"/>
          <p:nvPr/>
        </p:nvSpPr>
        <p:spPr>
          <a:xfrm>
            <a:off x="574490" y="4419593"/>
            <a:ext cx="2721717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 Free Download</a:t>
            </a:r>
          </a:p>
        </p:txBody>
      </p:sp>
      <p:sp>
        <p:nvSpPr>
          <p:cNvPr id="432" name="Free Trial (45 Days)"/>
          <p:cNvSpPr txBox="1"/>
          <p:nvPr/>
        </p:nvSpPr>
        <p:spPr>
          <a:xfrm>
            <a:off x="596177" y="5115604"/>
            <a:ext cx="3138210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pPr>
            <a:r>
              <a:t>Free Trial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(45 Days)</a:t>
            </a:r>
          </a:p>
        </p:txBody>
      </p:sp>
      <p:sp>
        <p:nvSpPr>
          <p:cNvPr id="433" name="Premium Packages"/>
          <p:cNvSpPr txBox="1"/>
          <p:nvPr/>
        </p:nvSpPr>
        <p:spPr>
          <a:xfrm>
            <a:off x="489114" y="5998329"/>
            <a:ext cx="3352336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Premium Packages</a:t>
            </a:r>
          </a:p>
        </p:txBody>
      </p:sp>
      <p:sp>
        <p:nvSpPr>
          <p:cNvPr id="434" name="NPR 150/Month"/>
          <p:cNvSpPr txBox="1"/>
          <p:nvPr/>
        </p:nvSpPr>
        <p:spPr>
          <a:xfrm>
            <a:off x="570997" y="6618812"/>
            <a:ext cx="2728702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pPr>
            <a:r>
              <a:t>NPR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150</a:t>
            </a:r>
            <a:r>
              <a:t>/Month</a:t>
            </a:r>
          </a:p>
        </p:txBody>
      </p:sp>
      <p:sp>
        <p:nvSpPr>
          <p:cNvPr id="435" name="NPR 800/½Year"/>
          <p:cNvSpPr txBox="1"/>
          <p:nvPr/>
        </p:nvSpPr>
        <p:spPr>
          <a:xfrm>
            <a:off x="590047" y="7239295"/>
            <a:ext cx="2690602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pPr>
            <a:r>
              <a:t>NPR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800</a:t>
            </a:r>
            <a:r>
              <a:t>/½Year </a:t>
            </a:r>
          </a:p>
        </p:txBody>
      </p:sp>
      <p:sp>
        <p:nvSpPr>
          <p:cNvPr id="436" name="NPR 1500/Year"/>
          <p:cNvSpPr txBox="1"/>
          <p:nvPr/>
        </p:nvSpPr>
        <p:spPr>
          <a:xfrm>
            <a:off x="623861" y="7859778"/>
            <a:ext cx="262297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pPr>
            <a:r>
              <a:t>NPR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1500</a:t>
            </a:r>
            <a:r>
              <a:t>/Year </a:t>
            </a:r>
          </a:p>
        </p:txBody>
      </p:sp>
      <p:sp>
        <p:nvSpPr>
          <p:cNvPr id="437" name="Hospitals"/>
          <p:cNvSpPr txBox="1"/>
          <p:nvPr/>
        </p:nvSpPr>
        <p:spPr>
          <a:xfrm>
            <a:off x="5132652" y="5158295"/>
            <a:ext cx="180636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Hospitals</a:t>
            </a:r>
          </a:p>
        </p:txBody>
      </p:sp>
      <p:sp>
        <p:nvSpPr>
          <p:cNvPr id="438" name="PHEOC"/>
          <p:cNvSpPr txBox="1"/>
          <p:nvPr/>
        </p:nvSpPr>
        <p:spPr>
          <a:xfrm>
            <a:off x="5132652" y="5847479"/>
            <a:ext cx="159014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PHEOC</a:t>
            </a:r>
          </a:p>
        </p:txBody>
      </p:sp>
      <p:sp>
        <p:nvSpPr>
          <p:cNvPr id="439" name="Word-of-Mouth"/>
          <p:cNvSpPr txBox="1"/>
          <p:nvPr/>
        </p:nvSpPr>
        <p:spPr>
          <a:xfrm>
            <a:off x="5132652" y="4462283"/>
            <a:ext cx="273949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Word-of-Mouth</a:t>
            </a:r>
          </a:p>
        </p:txBody>
      </p:sp>
      <p:sp>
        <p:nvSpPr>
          <p:cNvPr id="440" name="Online Platforms"/>
          <p:cNvSpPr txBox="1"/>
          <p:nvPr/>
        </p:nvSpPr>
        <p:spPr>
          <a:xfrm>
            <a:off x="4826232" y="7239295"/>
            <a:ext cx="3352336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Online Platforms</a:t>
            </a:r>
          </a:p>
        </p:txBody>
      </p:sp>
      <p:sp>
        <p:nvSpPr>
          <p:cNvPr id="441" name="Facebook &amp; Web"/>
          <p:cNvSpPr txBox="1"/>
          <p:nvPr/>
        </p:nvSpPr>
        <p:spPr>
          <a:xfrm>
            <a:off x="5132652" y="7859778"/>
            <a:ext cx="2927457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Facebook &amp; Web</a:t>
            </a:r>
          </a:p>
        </p:txBody>
      </p:sp>
      <p:sp>
        <p:nvSpPr>
          <p:cNvPr id="442" name="City Hoverboards"/>
          <p:cNvSpPr txBox="1"/>
          <p:nvPr/>
        </p:nvSpPr>
        <p:spPr>
          <a:xfrm>
            <a:off x="5132652" y="6536663"/>
            <a:ext cx="3017309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City Hoverboards</a:t>
            </a:r>
          </a:p>
        </p:txBody>
      </p:sp>
      <p:sp>
        <p:nvSpPr>
          <p:cNvPr id="443" name="Play Store (Android)"/>
          <p:cNvSpPr txBox="1"/>
          <p:nvPr/>
        </p:nvSpPr>
        <p:spPr>
          <a:xfrm>
            <a:off x="9135568" y="4462283"/>
            <a:ext cx="3359575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Play Store (Android)</a:t>
            </a:r>
          </a:p>
        </p:txBody>
      </p:sp>
      <p:sp>
        <p:nvSpPr>
          <p:cNvPr id="444" name="App Store (iOS)"/>
          <p:cNvSpPr txBox="1"/>
          <p:nvPr/>
        </p:nvSpPr>
        <p:spPr>
          <a:xfrm>
            <a:off x="9159731" y="5158295"/>
            <a:ext cx="2701079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App Store (iOS)</a:t>
            </a:r>
          </a:p>
        </p:txBody>
      </p:sp>
      <p:sp>
        <p:nvSpPr>
          <p:cNvPr id="445" name="Pokhara M. City"/>
          <p:cNvSpPr txBox="1"/>
          <p:nvPr/>
        </p:nvSpPr>
        <p:spPr>
          <a:xfrm>
            <a:off x="9164175" y="7239295"/>
            <a:ext cx="276902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4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Pokhara M. City</a:t>
            </a:r>
          </a:p>
        </p:txBody>
      </p:sp>
      <p:sp>
        <p:nvSpPr>
          <p:cNvPr id="446" name="Geographical Location"/>
          <p:cNvSpPr txBox="1"/>
          <p:nvPr/>
        </p:nvSpPr>
        <p:spPr>
          <a:xfrm>
            <a:off x="9164175" y="6587146"/>
            <a:ext cx="3352336" cy="480061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Geographical Location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12"/>
      <p:bldP build="whole" bldLvl="1" animBg="1" rev="0" advAuto="0" spid="430" grpId="4"/>
      <p:bldP build="whole" bldLvl="1" animBg="1" rev="0" advAuto="0" spid="443" grpId="21"/>
      <p:bldP build="whole" bldLvl="1" animBg="1" rev="0" advAuto="0" spid="416" grpId="3"/>
      <p:bldP build="whole" bldLvl="1" animBg="1" rev="0" advAuto="0" spid="415" grpId="1"/>
      <p:bldP build="whole" bldLvl="1" animBg="1" rev="0" advAuto="0" spid="446" grpId="23"/>
      <p:bldP build="whole" bldLvl="1" animBg="1" rev="0" advAuto="0" spid="445" grpId="24"/>
      <p:bldP build="whole" bldLvl="1" animBg="1" rev="0" advAuto="0" spid="417" grpId="11"/>
      <p:bldP build="whole" bldLvl="1" animBg="1" rev="0" advAuto="0" spid="442" grpId="16"/>
      <p:bldP build="whole" bldLvl="1" animBg="1" rev="0" advAuto="0" spid="433" grpId="7"/>
      <p:bldP build="whole" bldLvl="1" animBg="1" rev="0" advAuto="0" spid="444" grpId="22"/>
      <p:bldP build="whole" bldLvl="1" animBg="1" rev="0" advAuto="0" spid="438" grpId="15"/>
      <p:bldP build="whole" bldLvl="1" animBg="1" rev="0" advAuto="0" spid="431" grpId="5"/>
      <p:bldP build="whole" bldLvl="1" animBg="1" rev="0" advAuto="0" spid="427" grpId="20"/>
      <p:bldP build="whole" bldLvl="1" animBg="1" rev="0" advAuto="0" spid="418" grpId="19"/>
      <p:bldP build="whole" bldLvl="1" animBg="1" rev="0" advAuto="0" spid="440" grpId="17"/>
      <p:bldP build="whole" bldLvl="1" animBg="1" rev="0" advAuto="0" spid="441" grpId="18"/>
      <p:bldP build="whole" bldLvl="1" animBg="1" rev="0" advAuto="0" spid="439" grpId="13"/>
      <p:bldP build="whole" bldLvl="1" animBg="1" rev="0" advAuto="0" spid="435" grpId="9"/>
      <p:bldP build="whole" bldLvl="1" animBg="1" rev="0" advAuto="0" spid="434" grpId="8"/>
      <p:bldP build="whole" bldLvl="1" animBg="1" rev="0" advAuto="0" spid="436" grpId="10"/>
      <p:bldP build="whole" bldLvl="1" animBg="1" rev="0" advAuto="0" spid="421" grpId="2"/>
      <p:bldP build="whole" bldLvl="1" animBg="1" rev="0" advAuto="0" spid="432" grpId="6"/>
      <p:bldP build="whole" bldLvl="1" animBg="1" rev="0" advAuto="0" spid="437" grpId="1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any Introduction"/>
          <p:cNvSpPr txBox="1"/>
          <p:nvPr>
            <p:ph type="title" idx="4294967295"/>
          </p:nvPr>
        </p:nvSpPr>
        <p:spPr>
          <a:xfrm>
            <a:off x="3652004" y="455597"/>
            <a:ext cx="5700793" cy="106950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39" sz="4000">
                <a:solidFill>
                  <a:srgbClr val="0A2E5C"/>
                </a:solidFill>
              </a:defRPr>
            </a:lvl1pPr>
          </a:lstStyle>
          <a:p>
            <a:pPr/>
            <a:r>
              <a:t>Company Introduction</a:t>
            </a:r>
          </a:p>
        </p:txBody>
      </p:sp>
      <p:sp>
        <p:nvSpPr>
          <p:cNvPr id="279" name="MANTRA Services"/>
          <p:cNvSpPr txBox="1"/>
          <p:nvPr/>
        </p:nvSpPr>
        <p:spPr>
          <a:xfrm>
            <a:off x="4841161" y="1891296"/>
            <a:ext cx="3322478" cy="598253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MANTRA Services</a:t>
            </a:r>
          </a:p>
        </p:txBody>
      </p:sp>
      <p:sp>
        <p:nvSpPr>
          <p:cNvPr id="280" name="ESTD. 2009"/>
          <p:cNvSpPr txBox="1"/>
          <p:nvPr/>
        </p:nvSpPr>
        <p:spPr>
          <a:xfrm>
            <a:off x="5752207" y="2855739"/>
            <a:ext cx="1500386" cy="436936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ESTD. 2009</a:t>
            </a:r>
          </a:p>
        </p:txBody>
      </p:sp>
      <p:sp>
        <p:nvSpPr>
          <p:cNvPr id="281" name="A smartphone application seeking solution to existing health problems among children"/>
          <p:cNvSpPr txBox="1"/>
          <p:nvPr/>
        </p:nvSpPr>
        <p:spPr>
          <a:xfrm>
            <a:off x="400167" y="5127877"/>
            <a:ext cx="12204465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 defTabSz="457200">
              <a:lnSpc>
                <a:spcPct val="100000"/>
              </a:lnSpc>
              <a:spcBef>
                <a:spcPts val="1200"/>
              </a:spcBef>
              <a:buSzPct val="80000"/>
              <a:buBlip>
                <a:blip r:embed="rId2"/>
              </a:buBlip>
              <a:defRPr b="1" sz="2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 A smartphone application seeking solution to existing health problems among children </a:t>
            </a:r>
          </a:p>
        </p:txBody>
      </p:sp>
      <p:sp>
        <p:nvSpPr>
          <p:cNvPr id="282" name="Introducing, MANTRA Okhati"/>
          <p:cNvSpPr txBox="1"/>
          <p:nvPr/>
        </p:nvSpPr>
        <p:spPr>
          <a:xfrm>
            <a:off x="4308558" y="4108356"/>
            <a:ext cx="4387684" cy="51124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130300">
              <a:lnSpc>
                <a:spcPct val="100000"/>
              </a:lnSpc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Introducing, MANTRA Okhati</a:t>
            </a:r>
          </a:p>
        </p:txBody>
      </p:sp>
      <p:sp>
        <p:nvSpPr>
          <p:cNvPr id="283" name="OBJECTIVE"/>
          <p:cNvSpPr txBox="1"/>
          <p:nvPr/>
        </p:nvSpPr>
        <p:spPr>
          <a:xfrm>
            <a:off x="5622897" y="6740245"/>
            <a:ext cx="1759006" cy="511245"/>
          </a:xfrm>
          <a:prstGeom prst="rect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284" name="To develop a mobile application that is integrated with city hospitals and pharmacies,…"/>
          <p:cNvSpPr txBox="1"/>
          <p:nvPr/>
        </p:nvSpPr>
        <p:spPr>
          <a:xfrm>
            <a:off x="947599" y="7679592"/>
            <a:ext cx="11109601" cy="90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599" indent="-228599" algn="l" defTabSz="457200">
              <a:lnSpc>
                <a:spcPct val="100000"/>
              </a:lnSpc>
              <a:spcBef>
                <a:spcPts val="1200"/>
              </a:spcBef>
              <a:buSzPct val="80000"/>
              <a:buBlip>
                <a:blip r:embed="rId2"/>
              </a:buBlip>
              <a:defRPr b="1" sz="2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To develop a mobile application that is integrated with city hospitals and pharmacies, 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b="1" sz="2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can assist patient virtually.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2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3"/>
      <p:bldP build="whole" bldLvl="1" animBg="1" rev="0" advAuto="0" spid="279" grpId="1"/>
      <p:bldP build="whole" bldLvl="1" animBg="1" rev="0" advAuto="0" spid="283" grpId="5"/>
      <p:bldP build="whole" bldLvl="1" animBg="1" rev="0" advAuto="0" spid="281" grpId="4"/>
      <p:bldP build="whole" bldLvl="1" animBg="1" rev="0" advAuto="0" spid="284" grpId="6"/>
      <p:bldP build="whole" bldLvl="1" animBg="1" rev="0" advAuto="0" spid="28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dea Evaluation"/>
          <p:cNvSpPr txBox="1"/>
          <p:nvPr>
            <p:ph type="title" idx="4294967295"/>
          </p:nvPr>
        </p:nvSpPr>
        <p:spPr>
          <a:xfrm>
            <a:off x="3652003" y="405337"/>
            <a:ext cx="5700793" cy="106950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39" sz="4000">
                <a:solidFill>
                  <a:srgbClr val="0A2E5C"/>
                </a:solidFill>
              </a:defRPr>
            </a:lvl1pPr>
          </a:lstStyle>
          <a:p>
            <a:pPr/>
            <a:r>
              <a:t>Idea Evaluation</a:t>
            </a:r>
          </a:p>
        </p:txBody>
      </p:sp>
      <p:sp>
        <p:nvSpPr>
          <p:cNvPr id="449" name="SWOT Analysis"/>
          <p:cNvSpPr txBox="1"/>
          <p:nvPr/>
        </p:nvSpPr>
        <p:spPr>
          <a:xfrm>
            <a:off x="851044" y="1603274"/>
            <a:ext cx="2897612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8A000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 SWOT Analysis</a:t>
            </a:r>
          </a:p>
        </p:txBody>
      </p:sp>
      <p:sp>
        <p:nvSpPr>
          <p:cNvPr id="450" name="Rectangle"/>
          <p:cNvSpPr/>
          <p:nvPr/>
        </p:nvSpPr>
        <p:spPr>
          <a:xfrm>
            <a:off x="1742773" y="2613919"/>
            <a:ext cx="9519254" cy="1524120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451" name="Rectangle"/>
          <p:cNvSpPr/>
          <p:nvPr/>
        </p:nvSpPr>
        <p:spPr>
          <a:xfrm>
            <a:off x="1742773" y="4245682"/>
            <a:ext cx="9519254" cy="1524120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452" name="Rectangle"/>
          <p:cNvSpPr/>
          <p:nvPr/>
        </p:nvSpPr>
        <p:spPr>
          <a:xfrm>
            <a:off x="1742773" y="5877445"/>
            <a:ext cx="9519254" cy="1524120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453" name="Rectangle"/>
          <p:cNvSpPr/>
          <p:nvPr/>
        </p:nvSpPr>
        <p:spPr>
          <a:xfrm>
            <a:off x="1742773" y="7509208"/>
            <a:ext cx="9519254" cy="1524120"/>
          </a:xfrm>
          <a:prstGeom prst="rect">
            <a:avLst/>
          </a:prstGeom>
          <a:solidFill>
            <a:srgbClr val="7A9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454" name="Line"/>
          <p:cNvSpPr/>
          <p:nvPr/>
        </p:nvSpPr>
        <p:spPr>
          <a:xfrm flipV="1">
            <a:off x="4753298" y="2503096"/>
            <a:ext cx="1" cy="6666994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5" name="Strengths"/>
          <p:cNvSpPr txBox="1"/>
          <p:nvPr/>
        </p:nvSpPr>
        <p:spPr>
          <a:xfrm>
            <a:off x="1752687" y="3160252"/>
            <a:ext cx="2928263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   Strengths</a:t>
            </a:r>
          </a:p>
        </p:txBody>
      </p:sp>
      <p:sp>
        <p:nvSpPr>
          <p:cNvPr id="456" name="Weaknesses"/>
          <p:cNvSpPr txBox="1"/>
          <p:nvPr/>
        </p:nvSpPr>
        <p:spPr>
          <a:xfrm>
            <a:off x="1768013" y="4717229"/>
            <a:ext cx="2897611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  Weaknesses</a:t>
            </a:r>
          </a:p>
        </p:txBody>
      </p:sp>
      <p:sp>
        <p:nvSpPr>
          <p:cNvPr id="457" name="Opportunities"/>
          <p:cNvSpPr txBox="1"/>
          <p:nvPr/>
        </p:nvSpPr>
        <p:spPr>
          <a:xfrm>
            <a:off x="1750777" y="6348992"/>
            <a:ext cx="2932083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 Opportunities</a:t>
            </a:r>
          </a:p>
        </p:txBody>
      </p:sp>
      <p:sp>
        <p:nvSpPr>
          <p:cNvPr id="458" name="Threats"/>
          <p:cNvSpPr txBox="1"/>
          <p:nvPr/>
        </p:nvSpPr>
        <p:spPr>
          <a:xfrm>
            <a:off x="1760220" y="7980755"/>
            <a:ext cx="2913197" cy="581026"/>
          </a:xfrm>
          <a:prstGeom prst="rect">
            <a:avLst/>
          </a:prstGeom>
          <a:solidFill>
            <a:srgbClr val="06374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     Threats</a:t>
            </a:r>
          </a:p>
        </p:txBody>
      </p:sp>
      <p:sp>
        <p:nvSpPr>
          <p:cNvPr id="459" name="Company with motivated individuals"/>
          <p:cNvSpPr txBox="1"/>
          <p:nvPr/>
        </p:nvSpPr>
        <p:spPr>
          <a:xfrm>
            <a:off x="4840972" y="2776381"/>
            <a:ext cx="5744635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Company with motivated individuals</a:t>
            </a:r>
          </a:p>
        </p:txBody>
      </p:sp>
      <p:sp>
        <p:nvSpPr>
          <p:cNvPr id="460" name="Support of Provincial Health Centers"/>
          <p:cNvSpPr txBox="1"/>
          <p:nvPr/>
        </p:nvSpPr>
        <p:spPr>
          <a:xfrm>
            <a:off x="4840972" y="3385633"/>
            <a:ext cx="577892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Support of Provincial Health Centers</a:t>
            </a:r>
          </a:p>
        </p:txBody>
      </p:sp>
      <p:sp>
        <p:nvSpPr>
          <p:cNvPr id="461" name="Language Barriers"/>
          <p:cNvSpPr txBox="1"/>
          <p:nvPr/>
        </p:nvSpPr>
        <p:spPr>
          <a:xfrm>
            <a:off x="4840972" y="4717229"/>
            <a:ext cx="3060807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Language Barriers</a:t>
            </a:r>
          </a:p>
        </p:txBody>
      </p:sp>
      <p:sp>
        <p:nvSpPr>
          <p:cNvPr id="462" name="Business Enhancement"/>
          <p:cNvSpPr txBox="1"/>
          <p:nvPr/>
        </p:nvSpPr>
        <p:spPr>
          <a:xfrm>
            <a:off x="4840973" y="6048826"/>
            <a:ext cx="3774864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Business Enhancement</a:t>
            </a:r>
          </a:p>
        </p:txBody>
      </p:sp>
      <p:sp>
        <p:nvSpPr>
          <p:cNvPr id="463" name="Introduction of new ideology"/>
          <p:cNvSpPr txBox="1"/>
          <p:nvPr/>
        </p:nvSpPr>
        <p:spPr>
          <a:xfrm>
            <a:off x="4840972" y="6658077"/>
            <a:ext cx="4661642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Introduction of new ideology</a:t>
            </a:r>
          </a:p>
        </p:txBody>
      </p:sp>
      <p:sp>
        <p:nvSpPr>
          <p:cNvPr id="464" name="Carelessness from Medical Institutions"/>
          <p:cNvSpPr txBox="1"/>
          <p:nvPr/>
        </p:nvSpPr>
        <p:spPr>
          <a:xfrm>
            <a:off x="4840972" y="7980755"/>
            <a:ext cx="6010382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Carelessness from Medical Institutions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830C"/>
            </a:gs>
            <a:gs pos="100000">
              <a:srgbClr val="EEECE2"/>
            </a:gs>
          </a:gsLst>
          <a:lin ang="15875797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ost-benefit Analysis"/>
          <p:cNvSpPr txBox="1"/>
          <p:nvPr/>
        </p:nvSpPr>
        <p:spPr>
          <a:xfrm>
            <a:off x="404771" y="796173"/>
            <a:ext cx="3762799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8083" indent="-328083">
              <a:buSzPct val="60000"/>
              <a:buBlip>
                <a:blip r:embed="rId2"/>
              </a:buBlip>
              <a:defRPr sz="2500">
                <a:solidFill>
                  <a:srgbClr val="8A0002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Cost-benefit Analysis</a:t>
            </a:r>
          </a:p>
        </p:txBody>
      </p:sp>
      <p:grpSp>
        <p:nvGrpSpPr>
          <p:cNvPr id="469" name="swot.png"/>
          <p:cNvGrpSpPr/>
          <p:nvPr/>
        </p:nvGrpSpPr>
        <p:grpSpPr>
          <a:xfrm>
            <a:off x="2447657" y="2813334"/>
            <a:ext cx="8109486" cy="6474211"/>
            <a:chOff x="0" y="0"/>
            <a:chExt cx="8109485" cy="6474209"/>
          </a:xfrm>
        </p:grpSpPr>
        <p:pic>
          <p:nvPicPr>
            <p:cNvPr id="468" name="swot.png" descr="swo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7677686" cy="59154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7" name="swot.png" descr="swot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109486" cy="6474210"/>
            </a:xfrm>
            <a:prstGeom prst="rect">
              <a:avLst/>
            </a:prstGeom>
            <a:effectLst/>
          </p:spPr>
        </p:pic>
      </p:grpSp>
      <p:sp>
        <p:nvSpPr>
          <p:cNvPr id="470" name="Total Cost  :   NPR 9,45,000"/>
          <p:cNvSpPr txBox="1"/>
          <p:nvPr/>
        </p:nvSpPr>
        <p:spPr>
          <a:xfrm>
            <a:off x="4556583" y="1733411"/>
            <a:ext cx="3891634" cy="486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Total Cost  :   NPR 9,45,000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CB3840"/>
            </a:gs>
            <a:gs pos="100000">
              <a:srgbClr val="EEECE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cost benefit.png"/>
          <p:cNvGrpSpPr/>
          <p:nvPr/>
        </p:nvGrpSpPr>
        <p:grpSpPr>
          <a:xfrm>
            <a:off x="1809750" y="1125437"/>
            <a:ext cx="9121979" cy="7782126"/>
            <a:chOff x="0" y="0"/>
            <a:chExt cx="9121978" cy="7782125"/>
          </a:xfrm>
        </p:grpSpPr>
        <p:pic>
          <p:nvPicPr>
            <p:cNvPr id="473" name="cost benefit.png" descr="cost benefi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8690179" cy="72233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2" name="cost benefit.png" descr="cost benefit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21979" cy="778212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E2CFD8"/>
            </a:gs>
            <a:gs pos="100000">
              <a:schemeClr val="accent5">
                <a:hueOff val="187634"/>
                <a:satOff val="22839"/>
                <a:lumOff val="25028"/>
              </a:schemeClr>
            </a:gs>
          </a:gsLst>
          <a:lin ang="515109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Individual Poster"/>
          <p:cNvSpPr txBox="1"/>
          <p:nvPr>
            <p:ph type="title" idx="4294967295"/>
          </p:nvPr>
        </p:nvSpPr>
        <p:spPr>
          <a:xfrm>
            <a:off x="4219800" y="49666"/>
            <a:ext cx="4565200" cy="621476"/>
          </a:xfrm>
          <a:prstGeom prst="rect">
            <a:avLst/>
          </a:prstGeom>
        </p:spPr>
        <p:txBody>
          <a:bodyPr anchor="ctr"/>
          <a:lstStyle>
            <a:lvl1pPr defTabSz="1618107">
              <a:lnSpc>
                <a:spcPct val="80000"/>
              </a:lnSpc>
              <a:defRPr spc="-27" sz="2790">
                <a:solidFill>
                  <a:srgbClr val="0A2E5C"/>
                </a:solidFill>
              </a:defRPr>
            </a:lvl1pPr>
          </a:lstStyle>
          <a:p>
            <a:pPr/>
            <a:r>
              <a:t>Individual Poster</a:t>
            </a:r>
          </a:p>
        </p:txBody>
      </p:sp>
      <p:grpSp>
        <p:nvGrpSpPr>
          <p:cNvPr id="479" name="CRI Poster 1.pdf"/>
          <p:cNvGrpSpPr/>
          <p:nvPr/>
        </p:nvGrpSpPr>
        <p:grpSpPr>
          <a:xfrm>
            <a:off x="3544674" y="735798"/>
            <a:ext cx="5915451" cy="9033533"/>
            <a:chOff x="0" y="0"/>
            <a:chExt cx="5915450" cy="9033532"/>
          </a:xfrm>
        </p:grpSpPr>
        <p:pic>
          <p:nvPicPr>
            <p:cNvPr id="478" name="CRI Poster 1.pdf" descr="CRI Poster 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5483651" cy="8474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7" name="CRI Poster 1.pdf" descr="CRI Poster 1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15451" cy="9033533"/>
            </a:xfrm>
            <a:prstGeom prst="rect">
              <a:avLst/>
            </a:prstGeom>
            <a:effectLst/>
          </p:spPr>
        </p:pic>
      </p:grpSp>
      <p:sp>
        <p:nvSpPr>
          <p:cNvPr id="480" name="Sandesh Subedi ‘A’"/>
          <p:cNvSpPr txBox="1"/>
          <p:nvPr/>
        </p:nvSpPr>
        <p:spPr>
          <a:xfrm>
            <a:off x="353695" y="1052698"/>
            <a:ext cx="2656656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Sandesh Subedi ‘A’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ompetitor analysis"/>
          <p:cNvSpPr txBox="1"/>
          <p:nvPr>
            <p:ph type="title"/>
          </p:nvPr>
        </p:nvSpPr>
        <p:spPr>
          <a:xfrm>
            <a:off x="1498600" y="1143000"/>
            <a:ext cx="10204599" cy="1130300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Competitor analysis</a:t>
            </a:r>
          </a:p>
        </p:txBody>
      </p:sp>
      <p:sp>
        <p:nvSpPr>
          <p:cNvPr id="483" name="Two competitors are :…"/>
          <p:cNvSpPr txBox="1"/>
          <p:nvPr>
            <p:ph type="body" idx="1"/>
          </p:nvPr>
        </p:nvSpPr>
        <p:spPr>
          <a:xfrm>
            <a:off x="1270000" y="2810023"/>
            <a:ext cx="10858848" cy="6428136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defRPr b="1" sz="3000" u="sng"/>
            </a:pPr>
            <a:r>
              <a:t>Two competitors are :</a:t>
            </a:r>
          </a:p>
          <a:p>
            <a:pPr marL="734218" indent="-734218" algn="just">
              <a:buSzPct val="100000"/>
              <a:buAutoNum type="arabicPeriod" startAt="1"/>
              <a:defRPr sz="2900"/>
            </a:pPr>
            <a:r>
              <a:t>Health at Home </a:t>
            </a:r>
          </a:p>
          <a:p>
            <a:pPr marL="513953" indent="-513953" algn="just">
              <a:lnSpc>
                <a:spcPct val="120000"/>
              </a:lnSpc>
              <a:buSzPct val="145000"/>
              <a:buChar char="•"/>
              <a:defRPr sz="1800"/>
            </a:pPr>
            <a:r>
              <a:t>Established : 2007</a:t>
            </a:r>
          </a:p>
          <a:p>
            <a:pPr marL="513953" indent="-513953" algn="just">
              <a:lnSpc>
                <a:spcPct val="120000"/>
              </a:lnSpc>
              <a:buSzPct val="145000"/>
              <a:buChar char="•"/>
              <a:defRPr sz="1800"/>
            </a:pPr>
            <a:r>
              <a:t>Headquarter: Baneshwor, Kathmandu</a:t>
            </a:r>
          </a:p>
          <a:p>
            <a:pPr marL="513953" indent="-513953" algn="just">
              <a:lnSpc>
                <a:spcPct val="120000"/>
              </a:lnSpc>
              <a:buSzPct val="145000"/>
              <a:buChar char="•"/>
              <a:defRPr sz="1800"/>
            </a:pPr>
            <a:r>
              <a:t>Services through website</a:t>
            </a:r>
          </a:p>
          <a:p>
            <a:pPr marL="513953" indent="-513953" algn="just">
              <a:lnSpc>
                <a:spcPct val="120000"/>
              </a:lnSpc>
              <a:buSzPct val="145000"/>
              <a:buChar char="•"/>
              <a:defRPr sz="1800"/>
            </a:pPr>
            <a:r>
              <a:t>Services are appointment booking  and counselling through phone calls, medicine delivery, nursing care at home if needed</a:t>
            </a:r>
          </a:p>
          <a:p>
            <a:pPr marL="513953" indent="-513953" algn="just">
              <a:lnSpc>
                <a:spcPct val="120000"/>
              </a:lnSpc>
              <a:buSzPct val="145000"/>
              <a:buChar char="•"/>
              <a:defRPr sz="1800"/>
            </a:pPr>
            <a:r>
              <a:t>Product is HealthAtHome website.</a:t>
            </a:r>
          </a:p>
          <a:p>
            <a:pPr/>
          </a:p>
          <a:p>
            <a:pPr marL="734218" indent="-734218" algn="just">
              <a:buSzPct val="100000"/>
              <a:buAutoNum type="arabicPeriod" startAt="2"/>
            </a:pPr>
            <a:r>
              <a:t>InfoTech</a:t>
            </a:r>
          </a:p>
          <a:p>
            <a:pPr marL="250031" indent="-250031" algn="just">
              <a:lnSpc>
                <a:spcPct val="120000"/>
              </a:lnSpc>
              <a:buSzPct val="145000"/>
              <a:buChar char="•"/>
              <a:defRPr sz="1800"/>
            </a:pPr>
            <a:r>
              <a:t>   Established : 2005</a:t>
            </a:r>
          </a:p>
          <a:p>
            <a:pPr marL="250031" indent="-250031" algn="just">
              <a:lnSpc>
                <a:spcPct val="120000"/>
              </a:lnSpc>
              <a:buSzPct val="145000"/>
              <a:buChar char="•"/>
              <a:defRPr sz="1800"/>
            </a:pPr>
            <a:r>
              <a:t>   Headquarter : Siddhartha chowk, Pokhara</a:t>
            </a:r>
          </a:p>
          <a:p>
            <a:pPr marL="250031" indent="-250031" algn="just">
              <a:lnSpc>
                <a:spcPct val="120000"/>
              </a:lnSpc>
              <a:buSzPct val="145000"/>
              <a:buChar char="•"/>
              <a:defRPr sz="1800"/>
            </a:pPr>
            <a:r>
              <a:t>   Providing services through virtualCare application</a:t>
            </a:r>
          </a:p>
          <a:p>
            <a:pPr marL="250031" indent="-250031" algn="just">
              <a:lnSpc>
                <a:spcPct val="120000"/>
              </a:lnSpc>
              <a:buSzPct val="145000"/>
              <a:buChar char="•"/>
              <a:defRPr sz="1800"/>
            </a:pPr>
            <a:r>
              <a:t>   Online appointment booking along, counselling with doctors through phone call, medicine delivery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roduct description"/>
          <p:cNvSpPr txBox="1"/>
          <p:nvPr>
            <p:ph type="title"/>
          </p:nvPr>
        </p:nvSpPr>
        <p:spPr>
          <a:xfrm>
            <a:off x="2387600" y="393700"/>
            <a:ext cx="8531672" cy="691605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268731">
              <a:defRPr sz="3680"/>
            </a:lvl1pPr>
          </a:lstStyle>
          <a:p>
            <a:pPr/>
            <a:r>
              <a:t>Product description</a:t>
            </a:r>
          </a:p>
        </p:txBody>
      </p:sp>
      <p:pic>
        <p:nvPicPr>
          <p:cNvPr id="486" name="Screen Shot 2021-07-28 at 11.59.07 am.png" descr="Screen Shot 2021-07-28 at 11.59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050" y="2317822"/>
            <a:ext cx="3115356" cy="5963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creen Shot 2021-07-23 at 10.54.24 pm.png" descr="Screen Shot 2021-07-23 at 10.54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2600" y="2317750"/>
            <a:ext cx="3001926" cy="5963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Product description Cont…."/>
          <p:cNvGrpSpPr/>
          <p:nvPr/>
        </p:nvGrpSpPr>
        <p:grpSpPr>
          <a:xfrm>
            <a:off x="2171700" y="254000"/>
            <a:ext cx="8963472" cy="1250405"/>
            <a:chOff x="0" y="0"/>
            <a:chExt cx="8963471" cy="1250404"/>
          </a:xfrm>
        </p:grpSpPr>
        <p:sp>
          <p:nvSpPr>
            <p:cNvPr id="490" name="Product description Cont…."/>
            <p:cNvSpPr txBox="1"/>
            <p:nvPr/>
          </p:nvSpPr>
          <p:spPr>
            <a:xfrm>
              <a:off x="215900" y="139700"/>
              <a:ext cx="8531672" cy="691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defTabSz="268731">
                <a:lnSpc>
                  <a:spcPct val="100000"/>
                </a:lnSpc>
                <a:defRPr sz="368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Product description </a:t>
              </a:r>
              <a:r>
                <a:rPr sz="1932"/>
                <a:t>Cont….</a:t>
              </a:r>
            </a:p>
          </p:txBody>
        </p:sp>
        <p:pic>
          <p:nvPicPr>
            <p:cNvPr id="489" name="Product description Cont…. Product description Cont…." descr="Product description Cont…. Product description Cont….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472" cy="1250405"/>
            </a:xfrm>
            <a:prstGeom prst="rect">
              <a:avLst/>
            </a:prstGeom>
            <a:effectLst/>
          </p:spPr>
        </p:pic>
      </p:grpSp>
      <p:pic>
        <p:nvPicPr>
          <p:cNvPr id="492" name="Screen Shot 2021-07-26 at 10.26.38 am.png" descr="Screen Shot 2021-07-26 at 10.26.3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2084760"/>
            <a:ext cx="2801047" cy="5584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Screen Shot 2021-07-28 at 12.48.07 pm.png" descr="Screen Shot 2021-07-28 at 12.48.0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1011" y="2084760"/>
            <a:ext cx="2862778" cy="5584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Screen Shot 2021-07-28 at 12.29.02 pm.png" descr="Screen Shot 2021-07-28 at 12.29.0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1503" y="2089150"/>
            <a:ext cx="2876969" cy="557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Features &amp; functions"/>
          <p:cNvSpPr txBox="1"/>
          <p:nvPr>
            <p:ph type="title"/>
          </p:nvPr>
        </p:nvSpPr>
        <p:spPr>
          <a:xfrm>
            <a:off x="774700" y="952500"/>
            <a:ext cx="5258545" cy="1064022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Features &amp; functions</a:t>
            </a:r>
          </a:p>
        </p:txBody>
      </p:sp>
      <p:sp>
        <p:nvSpPr>
          <p:cNvPr id="497" name="Video conferencing and telemedicine services…"/>
          <p:cNvSpPr txBox="1"/>
          <p:nvPr>
            <p:ph type="body" idx="1"/>
          </p:nvPr>
        </p:nvSpPr>
        <p:spPr>
          <a:xfrm>
            <a:off x="1270000" y="3349575"/>
            <a:ext cx="10464800" cy="5651749"/>
          </a:xfrm>
          <a:prstGeom prst="rect">
            <a:avLst/>
          </a:prstGeom>
        </p:spPr>
        <p:txBody>
          <a:bodyPr/>
          <a:lstStyle/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Video conferencing and telemedicine services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ePrescription (collect prescription details through online)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View and book appointment (online)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Reminder for medication time and refill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Symptoms checker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Online payment is available to pay medicine bills and doctors fees</a:t>
            </a:r>
          </a:p>
          <a:p>
            <a:pPr marL="513953" indent="-513953" algn="just">
              <a:lnSpc>
                <a:spcPct val="120000"/>
              </a:lnSpc>
              <a:buSzPct val="50000"/>
              <a:buBlip>
                <a:blip r:embed="rId2"/>
              </a:buBlip>
              <a:defRPr sz="2900"/>
            </a:pPr>
            <a:r>
              <a:t>View note of  first aid measures prepared by paediatrician and experts.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chnology used"/>
          <p:cNvSpPr txBox="1"/>
          <p:nvPr>
            <p:ph type="title"/>
          </p:nvPr>
        </p:nvSpPr>
        <p:spPr>
          <a:xfrm>
            <a:off x="558800" y="787400"/>
            <a:ext cx="6469509" cy="878781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Technology used</a:t>
            </a:r>
          </a:p>
        </p:txBody>
      </p:sp>
      <p:sp>
        <p:nvSpPr>
          <p:cNvPr id="500" name="Database: MangoDB will be implemented (non-relational database)…"/>
          <p:cNvSpPr txBox="1"/>
          <p:nvPr>
            <p:ph type="body" sz="quarter" idx="1"/>
          </p:nvPr>
        </p:nvSpPr>
        <p:spPr>
          <a:xfrm>
            <a:off x="1615355" y="3079452"/>
            <a:ext cx="9774090" cy="1993206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 marL="406022" indent="-406022" algn="just" defTabSz="461518">
              <a:lnSpc>
                <a:spcPct val="160000"/>
              </a:lnSpc>
              <a:buSzPct val="50000"/>
              <a:buBlip>
                <a:blip r:embed="rId2"/>
              </a:buBlip>
              <a:defRPr sz="2923"/>
            </a:pPr>
            <a:r>
              <a:rPr b="1"/>
              <a:t>Database:</a:t>
            </a:r>
            <a:r>
              <a:t> MangoDB will be implemented (non-relational database)</a:t>
            </a:r>
          </a:p>
          <a:p>
            <a:pPr marL="406022" indent="-406022" algn="just" defTabSz="461518">
              <a:lnSpc>
                <a:spcPct val="160000"/>
              </a:lnSpc>
              <a:buSzPct val="50000"/>
              <a:buBlip>
                <a:blip r:embed="rId2"/>
              </a:buBlip>
              <a:defRPr b="1" sz="2923"/>
            </a:pPr>
            <a:r>
              <a:t>Programming language : </a:t>
            </a:r>
            <a:r>
              <a:rPr b="0"/>
              <a:t>C++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Market Identification"/>
          <p:cNvSpPr txBox="1"/>
          <p:nvPr>
            <p:ph type="title"/>
          </p:nvPr>
        </p:nvSpPr>
        <p:spPr>
          <a:xfrm>
            <a:off x="1569963" y="901700"/>
            <a:ext cx="9864874" cy="812453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Market Identification</a:t>
            </a:r>
          </a:p>
        </p:txBody>
      </p:sp>
      <p:sp>
        <p:nvSpPr>
          <p:cNvPr id="503" name="Package:…"/>
          <p:cNvSpPr txBox="1"/>
          <p:nvPr>
            <p:ph type="body" idx="1"/>
          </p:nvPr>
        </p:nvSpPr>
        <p:spPr>
          <a:xfrm>
            <a:off x="1270000" y="2501900"/>
            <a:ext cx="10464800" cy="5845969"/>
          </a:xfrm>
          <a:prstGeom prst="rect">
            <a:avLst/>
          </a:prstGeom>
        </p:spPr>
        <p:txBody>
          <a:bodyPr/>
          <a:lstStyle/>
          <a:p>
            <a:pPr marL="513953" indent="-513953" algn="just">
              <a:buSzPct val="50000"/>
              <a:buBlip>
                <a:blip r:embed="rId2"/>
              </a:buBlip>
            </a:pPr>
            <a:r>
              <a:t>Package:</a:t>
            </a:r>
          </a:p>
          <a:p>
            <a:pPr lvl="2" marL="1402953" indent="-513953" algn="just">
              <a:buSzPct val="145000"/>
              <a:buChar char="•"/>
              <a:defRPr sz="2500"/>
            </a:pPr>
            <a:r>
              <a:t>Free and Premium package</a:t>
            </a:r>
          </a:p>
          <a:p>
            <a:pPr lvl="1" marL="958453" indent="-513953" algn="just">
              <a:buSzPct val="145000"/>
              <a:buChar char="•"/>
              <a:defRPr sz="1900"/>
            </a:pPr>
          </a:p>
          <a:p>
            <a:pPr lvl="2" marL="1402953" indent="-513953" algn="just">
              <a:buSzPct val="145000"/>
              <a:buChar char="•"/>
            </a:pPr>
          </a:p>
        </p:txBody>
      </p:sp>
      <p:graphicFrame>
        <p:nvGraphicFramePr>
          <p:cNvPr id="504" name="Table"/>
          <p:cNvGraphicFramePr/>
          <p:nvPr/>
        </p:nvGraphicFramePr>
        <p:xfrm>
          <a:off x="2501900" y="3962400"/>
          <a:ext cx="8333631" cy="46816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160465"/>
                <a:gridCol w="4160465"/>
              </a:tblGrid>
              <a:tr h="666991">
                <a:tc>
                  <a:txBody>
                    <a:bodyPr/>
                    <a:lstStyle/>
                    <a:p>
                      <a:pPr lvl="5" indent="0" defTabSz="584200">
                        <a:defRPr b="0" sz="37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b="1" sz="1900"/>
                        <a:t> Free package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798089"/>
                    </a:solidFill>
                  </a:tcPr>
                </a:tc>
                <a:tc>
                  <a:txBody>
                    <a:bodyPr/>
                    <a:lstStyle/>
                    <a:p>
                      <a:pPr lvl="5" indent="0" algn="l" defTabSz="584200">
                        <a:defRPr b="0" sz="37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   </a:t>
                      </a:r>
                      <a:r>
                        <a:rPr b="1" sz="1900"/>
                        <a:t>          Premium Package                           Premium package</a:t>
                      </a:r>
                      <a:endParaRPr sz="1900"/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798089"/>
                    </a:solidFill>
                  </a:tcPr>
                </a:tc>
              </a:tr>
              <a:tr h="666991">
                <a:tc>
                  <a:txBody>
                    <a:bodyPr/>
                    <a:lstStyle/>
                    <a:p>
                      <a:pPr lvl="1" marL="958453" indent="-513953" algn="just" defTabSz="5842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View profile 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Symptom Checker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  <a:tr h="666991">
                <a:tc>
                  <a:txBody>
                    <a:bodyPr/>
                    <a:lstStyle/>
                    <a:p>
                      <a:pPr lvl="1" marL="958453" indent="-513953" algn="just" defTabSz="5842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  View doctors 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Video conferencing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  <a:tr h="666991">
                <a:tc>
                  <a:txBody>
                    <a:bodyPr/>
                    <a:lstStyle/>
                    <a:p>
                      <a:pPr lvl="1" marL="958453" indent="-513953" algn="just" defTabSz="5842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View First aid measures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Appointment Booking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  <a:tr h="666991">
                <a:tc>
                  <a:txBody>
                    <a:bodyPr/>
                    <a:lstStyle/>
                    <a:p>
                      <a:pPr lvl="1" marL="958453" indent="-513953" algn="just" defTabSz="5842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Set medication reminder manually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Payment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  <a:tr h="666991">
                <a:tc>
                  <a:txBody>
                    <a:bodyPr/>
                    <a:lstStyle/>
                    <a:p>
                      <a:pPr algn="just" defTabSz="914400"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ePrescription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  <a:tr h="894995">
                <a:tc>
                  <a:txBody>
                    <a:bodyPr/>
                    <a:lstStyle/>
                    <a:p>
                      <a:pPr algn="just" defTabSz="914400"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Automatic medication and refill reminder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B5B5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3"/>
          <p:cNvSpPr txBox="1"/>
          <p:nvPr>
            <p:ph type="title"/>
          </p:nvPr>
        </p:nvSpPr>
        <p:spPr>
          <a:xfrm>
            <a:off x="9788776" y="2293510"/>
            <a:ext cx="3216023" cy="2954785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7" name="Text Placeholder 4"/>
          <p:cNvSpPr txBox="1"/>
          <p:nvPr>
            <p:ph type="body" sz="quarter" idx="1"/>
          </p:nvPr>
        </p:nvSpPr>
        <p:spPr>
          <a:xfrm>
            <a:off x="3412213" y="8798159"/>
            <a:ext cx="7000241" cy="364750"/>
          </a:xfrm>
          <a:prstGeom prst="rect">
            <a:avLst/>
          </a:prstGeom>
        </p:spPr>
        <p:txBody>
          <a:bodyPr anchor="ctr"/>
          <a:lstStyle>
            <a:lvl1pPr algn="ctr" defTabSz="1066393">
              <a:lnSpc>
                <a:spcPct val="100000"/>
              </a:lnSpc>
              <a:spcBef>
                <a:spcPts val="1100"/>
              </a:spcBef>
              <a:defRPr spc="338" sz="1803">
                <a:latin typeface="Typo Draft Demo"/>
                <a:ea typeface="Typo Draft Demo"/>
                <a:cs typeface="Typo Draft Demo"/>
                <a:sym typeface="Typo Draft Demo"/>
              </a:defRPr>
            </a:lvl1pPr>
          </a:lstStyle>
          <a:p>
            <a:pPr/>
            <a:r>
              <a:t>Mind Map</a:t>
            </a:r>
          </a:p>
        </p:txBody>
      </p:sp>
      <p:pic>
        <p:nvPicPr>
          <p:cNvPr id="28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136" y="2481396"/>
            <a:ext cx="9896395" cy="6089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Idea generation Technique"/>
          <p:cNvGrpSpPr/>
          <p:nvPr/>
        </p:nvGrpSpPr>
        <p:grpSpPr>
          <a:xfrm>
            <a:off x="89371" y="977039"/>
            <a:ext cx="8504994" cy="1276662"/>
            <a:chOff x="0" y="0"/>
            <a:chExt cx="8504993" cy="1276661"/>
          </a:xfrm>
        </p:grpSpPr>
        <p:sp>
          <p:nvSpPr>
            <p:cNvPr id="290" name="Idea generation Technique"/>
            <p:cNvSpPr txBox="1"/>
            <p:nvPr/>
          </p:nvSpPr>
          <p:spPr>
            <a:xfrm>
              <a:off x="215900" y="139700"/>
              <a:ext cx="8073194" cy="71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defTabSz="286258">
                <a:lnSpc>
                  <a:spcPct val="100000"/>
                </a:lnSpc>
                <a:defRPr sz="392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Idea generation Technique </a:t>
              </a:r>
            </a:p>
          </p:txBody>
        </p:sp>
        <p:pic>
          <p:nvPicPr>
            <p:cNvPr id="289" name="Idea generation Technique Idea generation Technique " descr="Idea generation Technique Idea generation Technique 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04994" cy="127666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ricing"/>
          <p:cNvSpPr txBox="1"/>
          <p:nvPr>
            <p:ph type="title"/>
          </p:nvPr>
        </p:nvSpPr>
        <p:spPr>
          <a:xfrm>
            <a:off x="3962400" y="723900"/>
            <a:ext cx="5900936" cy="712391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Pricing </a:t>
            </a:r>
          </a:p>
        </p:txBody>
      </p:sp>
      <p:sp>
        <p:nvSpPr>
          <p:cNvPr id="507" name="Free to download…"/>
          <p:cNvSpPr txBox="1"/>
          <p:nvPr>
            <p:ph type="body" sz="half" idx="1"/>
          </p:nvPr>
        </p:nvSpPr>
        <p:spPr>
          <a:xfrm>
            <a:off x="1270000" y="2502892"/>
            <a:ext cx="10317659" cy="3758159"/>
          </a:xfrm>
          <a:prstGeom prst="rect">
            <a:avLst/>
          </a:prstGeom>
        </p:spPr>
        <p:txBody>
          <a:bodyPr/>
          <a:lstStyle/>
          <a:p>
            <a:pPr marL="513953" indent="-513953" algn="just">
              <a:buSzPct val="50000"/>
              <a:buBlip>
                <a:blip r:embed="rId2"/>
              </a:buBlip>
              <a:defRPr sz="2500"/>
            </a:pPr>
            <a:r>
              <a:t>Free to download</a:t>
            </a:r>
          </a:p>
          <a:p>
            <a:pPr marL="513953" indent="-513953" algn="just">
              <a:buSzPct val="50000"/>
              <a:buBlip>
                <a:blip r:embed="rId2"/>
              </a:buBlip>
              <a:defRPr sz="2500"/>
            </a:pPr>
            <a:r>
              <a:t>Free trial available for one month</a:t>
            </a:r>
          </a:p>
          <a:p>
            <a:pPr marL="513953" indent="-513953" algn="just">
              <a:buSzPct val="50000"/>
              <a:buBlip>
                <a:blip r:embed="rId2"/>
              </a:buBlip>
              <a:defRPr sz="2500"/>
            </a:pPr>
            <a:r>
              <a:t>Three types of subscription</a:t>
            </a:r>
          </a:p>
          <a:p>
            <a:pPr lvl="2" marL="1402953" indent="-513953" algn="just">
              <a:buSzPct val="145000"/>
              <a:buChar char="•"/>
              <a:defRPr sz="2500"/>
            </a:pPr>
            <a:r>
              <a:t> Monthly premium ($1.99)</a:t>
            </a:r>
          </a:p>
          <a:p>
            <a:pPr lvl="2" marL="1402953" indent="-513953" algn="just">
              <a:buSzPct val="145000"/>
              <a:buChar char="•"/>
              <a:defRPr sz="2500"/>
            </a:pPr>
            <a:r>
              <a:t>Six month premium ($9.99)</a:t>
            </a:r>
          </a:p>
          <a:p>
            <a:pPr lvl="2" marL="1402953" indent="-513953" algn="just">
              <a:buSzPct val="145000"/>
              <a:buChar char="•"/>
              <a:defRPr sz="2500"/>
            </a:pPr>
            <a:r>
              <a:t>Anual premium ($17.99)</a:t>
            </a:r>
          </a:p>
        </p:txBody>
      </p:sp>
      <p:grpSp>
        <p:nvGrpSpPr>
          <p:cNvPr id="510" name="Place"/>
          <p:cNvGrpSpPr/>
          <p:nvPr/>
        </p:nvGrpSpPr>
        <p:grpSpPr>
          <a:xfrm>
            <a:off x="3860800" y="5435600"/>
            <a:ext cx="6332736" cy="1271191"/>
            <a:chOff x="0" y="0"/>
            <a:chExt cx="6332735" cy="1271190"/>
          </a:xfrm>
        </p:grpSpPr>
        <p:sp>
          <p:nvSpPr>
            <p:cNvPr id="509" name="Place"/>
            <p:cNvSpPr txBox="1"/>
            <p:nvPr/>
          </p:nvSpPr>
          <p:spPr>
            <a:xfrm>
              <a:off x="215900" y="139700"/>
              <a:ext cx="5900936" cy="712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defTabSz="280415">
                <a:lnSpc>
                  <a:spcPct val="100000"/>
                </a:lnSpc>
                <a:defRPr sz="3839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Place</a:t>
              </a:r>
            </a:p>
          </p:txBody>
        </p:sp>
        <p:pic>
          <p:nvPicPr>
            <p:cNvPr id="508" name="Place Place" descr="Place Pla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32736" cy="1271191"/>
            </a:xfrm>
            <a:prstGeom prst="rect">
              <a:avLst/>
            </a:prstGeom>
            <a:effectLst/>
          </p:spPr>
        </p:pic>
      </p:grpSp>
      <p:sp>
        <p:nvSpPr>
          <p:cNvPr id="511" name="First release on Pokhara valley then after recognising the download rate will be released all over the country."/>
          <p:cNvSpPr txBox="1"/>
          <p:nvPr/>
        </p:nvSpPr>
        <p:spPr>
          <a:xfrm>
            <a:off x="1270000" y="6908551"/>
            <a:ext cx="9391006" cy="231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584200">
              <a:lnSpc>
                <a:spcPct val="100000"/>
              </a:lnSpc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First release on Pokhara valley then after recognising the download rate will be released all over the country.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romotion"/>
          <p:cNvSpPr txBox="1"/>
          <p:nvPr>
            <p:ph type="title"/>
          </p:nvPr>
        </p:nvSpPr>
        <p:spPr>
          <a:xfrm>
            <a:off x="2832100" y="698500"/>
            <a:ext cx="8367465" cy="876846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Promotion</a:t>
            </a:r>
          </a:p>
        </p:txBody>
      </p:sp>
      <p:sp>
        <p:nvSpPr>
          <p:cNvPr id="514" name="In social media like Facebook, instagram and YouTube…"/>
          <p:cNvSpPr txBox="1"/>
          <p:nvPr>
            <p:ph type="body" sz="half" idx="1"/>
          </p:nvPr>
        </p:nvSpPr>
        <p:spPr>
          <a:xfrm>
            <a:off x="1536700" y="3541836"/>
            <a:ext cx="10254407" cy="3141713"/>
          </a:xfrm>
          <a:prstGeom prst="rect">
            <a:avLst/>
          </a:prstGeom>
        </p:spPr>
        <p:txBody>
          <a:bodyPr/>
          <a:lstStyle/>
          <a:p>
            <a:pPr marL="513953" indent="-513953" algn="just">
              <a:lnSpc>
                <a:spcPct val="140000"/>
              </a:lnSpc>
              <a:buSzPct val="50000"/>
              <a:buBlip>
                <a:blip r:embed="rId2"/>
              </a:buBlip>
              <a:defRPr sz="3100"/>
            </a:pPr>
            <a:r>
              <a:t>In social media like Facebook, instagram and YouTube</a:t>
            </a:r>
          </a:p>
          <a:p>
            <a:pPr marL="513953" indent="-513953" algn="just">
              <a:lnSpc>
                <a:spcPct val="140000"/>
              </a:lnSpc>
              <a:buSzPct val="50000"/>
              <a:buBlip>
                <a:blip r:embed="rId2"/>
              </a:buBlip>
              <a:defRPr sz="3100"/>
            </a:pPr>
            <a:r>
              <a:t>Visual advertisement infront of malls</a:t>
            </a:r>
          </a:p>
          <a:p>
            <a:pPr marL="513953" indent="-513953" algn="just">
              <a:lnSpc>
                <a:spcPct val="140000"/>
              </a:lnSpc>
              <a:buSzPct val="50000"/>
              <a:buBlip>
                <a:blip r:embed="rId2"/>
              </a:buBlip>
              <a:defRPr sz="3100"/>
            </a:pPr>
            <a:r>
              <a:t>Hospitals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omparison of our product with competitors product"/>
          <p:cNvSpPr txBox="1"/>
          <p:nvPr>
            <p:ph type="title"/>
          </p:nvPr>
        </p:nvSpPr>
        <p:spPr>
          <a:xfrm>
            <a:off x="1384300" y="812800"/>
            <a:ext cx="10464800" cy="949425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233679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Comparison of our product with competitors product</a:t>
            </a:r>
          </a:p>
        </p:txBody>
      </p:sp>
      <p:sp>
        <p:nvSpPr>
          <p:cNvPr id="517" name="Features that are available in both application along with additional features such as symptoms checker, online payment, ePrescription will also be made available in this application."/>
          <p:cNvSpPr txBox="1"/>
          <p:nvPr>
            <p:ph type="body" sz="half" idx="1"/>
          </p:nvPr>
        </p:nvSpPr>
        <p:spPr>
          <a:xfrm>
            <a:off x="1239564" y="3473450"/>
            <a:ext cx="10525672" cy="3278337"/>
          </a:xfrm>
          <a:prstGeom prst="rect">
            <a:avLst/>
          </a:prstGeom>
          <a:ln w="9525">
            <a:round/>
          </a:ln>
          <a:effectLst>
            <a:reflection blurRad="0" stA="0" stPos="0" endA="0" endPos="40000" dist="0" dir="5400000" fadeDir="5400000" sx="100000" sy="-100000" kx="0" ky="0" algn="bl" rotWithShape="0"/>
          </a:effectLst>
        </p:spPr>
        <p:txBody>
          <a:bodyPr/>
          <a:lstStyle>
            <a:lvl1pPr algn="just">
              <a:defRPr sz="3100"/>
            </a:lvl1pPr>
          </a:lstStyle>
          <a:p>
            <a:pPr/>
            <a:r>
              <a:t>Features that are available in both application along with additional features such as symptoms checker, online payment, ePrescription will also be made available in this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Idea Evaluation"/>
          <p:cNvSpPr txBox="1"/>
          <p:nvPr>
            <p:ph type="title"/>
          </p:nvPr>
        </p:nvSpPr>
        <p:spPr>
          <a:xfrm>
            <a:off x="2324100" y="2336800"/>
            <a:ext cx="8729068" cy="908993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Idea Evaluation</a:t>
            </a:r>
          </a:p>
        </p:txBody>
      </p:sp>
      <p:sp>
        <p:nvSpPr>
          <p:cNvPr id="520" name="SWOT…"/>
          <p:cNvSpPr txBox="1"/>
          <p:nvPr>
            <p:ph type="body" sz="quarter" idx="1"/>
          </p:nvPr>
        </p:nvSpPr>
        <p:spPr>
          <a:xfrm>
            <a:off x="1270000" y="4694113"/>
            <a:ext cx="10464800" cy="1813174"/>
          </a:xfrm>
          <a:prstGeom prst="rect">
            <a:avLst/>
          </a:prstGeom>
        </p:spPr>
        <p:txBody>
          <a:bodyPr/>
          <a:lstStyle/>
          <a:p>
            <a:pPr marL="513953" indent="-513953" algn="just">
              <a:buSzPct val="50000"/>
              <a:buBlip>
                <a:blip r:embed="rId2"/>
              </a:buBlip>
            </a:pPr>
            <a:r>
              <a:t>SWOT</a:t>
            </a:r>
          </a:p>
          <a:p>
            <a:pPr marL="513953" indent="-513953" algn="just">
              <a:buSzPct val="50000"/>
              <a:buBlip>
                <a:blip r:embed="rId2"/>
              </a:buBlip>
            </a:pPr>
            <a:r>
              <a:t>Cost benefit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WOT analysis"/>
          <p:cNvSpPr txBox="1"/>
          <p:nvPr>
            <p:ph type="title"/>
          </p:nvPr>
        </p:nvSpPr>
        <p:spPr>
          <a:xfrm>
            <a:off x="1333500" y="838200"/>
            <a:ext cx="9795620" cy="826592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338835">
              <a:defRPr sz="4640"/>
            </a:lvl1pPr>
          </a:lstStyle>
          <a:p>
            <a:pPr/>
            <a:r>
              <a:t>SWOT analysis</a:t>
            </a:r>
          </a:p>
        </p:txBody>
      </p:sp>
      <p:graphicFrame>
        <p:nvGraphicFramePr>
          <p:cNvPr id="523" name="Table"/>
          <p:cNvGraphicFramePr/>
          <p:nvPr/>
        </p:nvGraphicFramePr>
        <p:xfrm>
          <a:off x="1455762" y="2235200"/>
          <a:ext cx="9978455" cy="68125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4982877"/>
                <a:gridCol w="4982877"/>
              </a:tblGrid>
              <a:tr h="16999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Strength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Free download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24/7 service available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Use of DBMS (data security is high)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Available on android and IOS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Simple interface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16999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Weakness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Symptom checker might not be always accurate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Must visit hospital for serious injury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Need internet connection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20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All people may not have smartphones.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1E0DA"/>
                    </a:solidFill>
                  </a:tcPr>
                </a:tc>
              </a:tr>
              <a:tr h="16999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Opportunity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0031" indent="-250031" algn="just" defTabSz="914400">
                        <a:buSzPct val="145000"/>
                        <a:buChar char="•"/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Use of mobile phones along with adptation of new technology is increasing day by day</a:t>
                      </a:r>
                    </a:p>
                    <a:p>
                      <a:pPr marL="250031" indent="-250031" algn="just" defTabSz="914400">
                        <a:buSzPct val="145000"/>
                        <a:buChar char="•"/>
                        <a:defRPr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Might usefully for people all group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16999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Threat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People might get offend due to premium package</a:t>
                      </a:r>
                    </a:p>
                    <a:p>
                      <a:pPr marL="305593" indent="-305593" algn="just" defTabSz="914400">
                        <a:buSzPct val="145000"/>
                        <a:buChar char="•"/>
                        <a:def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Cost may rise due to additional features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E1E0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st-benefit analysis"/>
          <p:cNvSpPr txBox="1"/>
          <p:nvPr>
            <p:ph type="title"/>
          </p:nvPr>
        </p:nvSpPr>
        <p:spPr>
          <a:xfrm>
            <a:off x="1436563" y="787400"/>
            <a:ext cx="10131674" cy="708819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Cost-benefit analysis</a:t>
            </a:r>
          </a:p>
        </p:txBody>
      </p:sp>
      <p:sp>
        <p:nvSpPr>
          <p:cNvPr id="526" name="Suppose:…"/>
          <p:cNvSpPr txBox="1"/>
          <p:nvPr>
            <p:ph type="body" sz="half" idx="1"/>
          </p:nvPr>
        </p:nvSpPr>
        <p:spPr>
          <a:xfrm>
            <a:off x="1270000" y="2107009"/>
            <a:ext cx="10563474" cy="3887937"/>
          </a:xfrm>
          <a:prstGeom prst="rect">
            <a:avLst/>
          </a:prstGeom>
        </p:spPr>
        <p:txBody>
          <a:bodyPr/>
          <a:lstStyle/>
          <a:p>
            <a:pPr algn="just">
              <a:defRPr b="1" u="sng"/>
            </a:pPr>
            <a:r>
              <a:t>Suppose:</a:t>
            </a:r>
          </a:p>
          <a:p>
            <a:pPr algn="just">
              <a:defRPr b="1" u="sng"/>
            </a:pPr>
          </a:p>
          <a:p>
            <a:pPr marL="513953" indent="-513953" algn="just">
              <a:lnSpc>
                <a:spcPct val="150000"/>
              </a:lnSpc>
              <a:buSzPct val="145000"/>
              <a:buChar char="•"/>
              <a:defRPr sz="3000"/>
            </a:pPr>
            <a:r>
              <a:t>Development cost is 1 million</a:t>
            </a:r>
          </a:p>
          <a:p>
            <a:pPr marL="513953" indent="-513953" algn="just">
              <a:lnSpc>
                <a:spcPct val="150000"/>
              </a:lnSpc>
              <a:buSzPct val="145000"/>
              <a:buChar char="•"/>
              <a:defRPr sz="3000"/>
            </a:pPr>
            <a:r>
              <a:t>If only 1 million people do annual subscription in a year can earn 18 million dollar in a year which is huge amount.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Screen Shot 2021-08-03 at 8.39.33 am.png" descr="Screen Shot 2021-08-03 at 8.39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8333" y="356211"/>
            <a:ext cx="6408134" cy="90411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29" name="NPI000032"/>
          <p:cNvSpPr txBox="1"/>
          <p:nvPr/>
        </p:nvSpPr>
        <p:spPr>
          <a:xfrm>
            <a:off x="3846696" y="8962190"/>
            <a:ext cx="1385293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defRPr b="1" sz="2000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NPI000032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6"/>
          <p:cNvSpPr txBox="1"/>
          <p:nvPr>
            <p:ph type="title"/>
          </p:nvPr>
        </p:nvSpPr>
        <p:spPr>
          <a:xfrm>
            <a:off x="650239" y="21674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b="1"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Competitor Analysis</a:t>
            </a:r>
          </a:p>
        </p:txBody>
      </p:sp>
      <p:graphicFrame>
        <p:nvGraphicFramePr>
          <p:cNvPr id="532" name="Content Placeholder 8"/>
          <p:cNvGraphicFramePr/>
          <p:nvPr/>
        </p:nvGraphicFramePr>
        <p:xfrm>
          <a:off x="216746" y="1625599"/>
          <a:ext cx="12679681" cy="75427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598355"/>
                <a:gridCol w="5088445"/>
                <a:gridCol w="4980180"/>
              </a:tblGrid>
              <a:tr h="740919">
                <a:tc>
                  <a:txBody>
                    <a:bodyPr/>
                    <a:lstStyle/>
                    <a:p>
                      <a:pPr algn="l" defTabSz="1300480">
                        <a:defRPr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 Health Care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Enuma Tech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952611">
                <a:tc>
                  <a:txBody>
                    <a:bodyPr/>
                    <a:lstStyle/>
                    <a:p>
                      <a:pPr algn="l" defTabSz="1300480"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i. Product  Name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 Health Application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Todo Online Medical Service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2073470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ii. Uniqueness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Won HCR award from US Department 2014, 2015.</a:t>
                      </a:r>
                    </a:p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Online consultancy of doctor and paying bill.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Won awards including Parents Choice Golden Award 2015 and Google Health Application Prize 2019.</a:t>
                      </a:r>
                    </a:p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Available on different languages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074575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iii. Limitation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Only English language is available</a:t>
                      </a:r>
                    </a:p>
                    <a:p>
                      <a:pPr marL="392906" indent="-392906" algn="l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</a:p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Lacks accessibility features to meet various health requirements of marginalized children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It can be downloaded only from Play Store but not from App Store.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1693531"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iv. Technology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Contains a forum where user can share their advice related to their children healthy life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just" defTabSz="1300480">
                        <a:buSzPct val="100000"/>
                        <a:buFont typeface="Arial"/>
                        <a:buChar char="•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Uses the database system to keep the information of medicine, doctors and hospitals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Product Description</a:t>
            </a:r>
          </a:p>
        </p:txBody>
      </p:sp>
      <p:pic>
        <p:nvPicPr>
          <p:cNvPr id="53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9109" y="1639146"/>
            <a:ext cx="4985175" cy="1572318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ontent Placeholder 5"/>
          <p:cNvSpPr txBox="1"/>
          <p:nvPr>
            <p:ph type="body" idx="1"/>
          </p:nvPr>
        </p:nvSpPr>
        <p:spPr>
          <a:xfrm>
            <a:off x="650239" y="4118186"/>
            <a:ext cx="11704322" cy="5081357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6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Mobile based application.</a:t>
            </a:r>
          </a:p>
          <a:p>
            <a:pPr marL="0" indent="0"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457200" algn="just">
              <a:spcBef>
                <a:spcPts val="6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Focuses on health care and decrease health problem  of children mainly between 3 to 7 years old.</a:t>
            </a:r>
          </a:p>
          <a:p>
            <a:pPr marL="0" indent="0" algn="just">
              <a:buSz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457200" algn="just">
              <a:spcBef>
                <a:spcPts val="6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Users should create their account and login to use this application.</a:t>
            </a:r>
          </a:p>
        </p:txBody>
      </p:sp>
      <p:pic>
        <p:nvPicPr>
          <p:cNvPr id="53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6997" y="1935777"/>
            <a:ext cx="1572318" cy="11523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38" name="Table 9"/>
          <p:cNvGraphicFramePr/>
          <p:nvPr/>
        </p:nvGraphicFramePr>
        <p:xfrm>
          <a:off x="2926079" y="1639146"/>
          <a:ext cx="8019628" cy="157231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006927"/>
              </a:tblGrid>
              <a:tr h="1559616">
                <a:tc>
                  <a:txBody>
                    <a:bodyPr/>
                    <a:lstStyle/>
                    <a:p>
                      <a:pPr algn="l" defTabSz="1300480">
                        <a:defRPr sz="2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le 1"/>
          <p:cNvSpPr txBox="1"/>
          <p:nvPr>
            <p:ph type="title"/>
          </p:nvPr>
        </p:nvSpPr>
        <p:spPr>
          <a:xfrm>
            <a:off x="650239" y="390596"/>
            <a:ext cx="11704322" cy="1126631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Features:</a:t>
            </a:r>
          </a:p>
        </p:txBody>
      </p:sp>
      <p:sp>
        <p:nvSpPr>
          <p:cNvPr id="541" name="Content Placeholder 2"/>
          <p:cNvSpPr txBox="1"/>
          <p:nvPr>
            <p:ph type="body" idx="1"/>
          </p:nvPr>
        </p:nvSpPr>
        <p:spPr>
          <a:xfrm>
            <a:off x="650239" y="1517226"/>
            <a:ext cx="11704322" cy="7195540"/>
          </a:xfrm>
          <a:prstGeom prst="rect">
            <a:avLst/>
          </a:prstGeom>
        </p:spPr>
        <p:txBody>
          <a:bodyPr/>
          <a:lstStyle>
            <a:lvl1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Login and register service for user:</a:t>
            </a:r>
          </a:p>
        </p:txBody>
      </p:sp>
      <p:pic>
        <p:nvPicPr>
          <p:cNvPr id="5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9715" y="2167466"/>
            <a:ext cx="4262685" cy="715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2167465"/>
            <a:ext cx="3946596" cy="715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ooter Placeholder 10"/>
          <p:cNvSpPr txBox="1"/>
          <p:nvPr/>
        </p:nvSpPr>
        <p:spPr>
          <a:xfrm>
            <a:off x="409866" y="8040695"/>
            <a:ext cx="4291585" cy="3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l" defTabSz="1300480">
              <a:lnSpc>
                <a:spcPct val="100000"/>
              </a:lnSpc>
              <a:defRPr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 a footer</a:t>
            </a:r>
          </a:p>
        </p:txBody>
      </p:sp>
      <p:sp>
        <p:nvSpPr>
          <p:cNvPr id="294" name="Title 3"/>
          <p:cNvSpPr txBox="1"/>
          <p:nvPr>
            <p:ph type="title"/>
          </p:nvPr>
        </p:nvSpPr>
        <p:spPr>
          <a:xfrm>
            <a:off x="4356608" y="2885808"/>
            <a:ext cx="4291585" cy="487158"/>
          </a:xfrm>
          <a:prstGeom prst="rect">
            <a:avLst/>
          </a:prstGeom>
        </p:spPr>
        <p:txBody>
          <a:bodyPr/>
          <a:lstStyle>
            <a:lvl1pPr defTabSz="832307">
              <a:defRPr sz="3455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About Mind mapping</a:t>
            </a:r>
          </a:p>
        </p:txBody>
      </p:sp>
      <p:sp>
        <p:nvSpPr>
          <p:cNvPr id="295" name="Content Placeholder 6"/>
          <p:cNvSpPr txBox="1"/>
          <p:nvPr/>
        </p:nvSpPr>
        <p:spPr>
          <a:xfrm>
            <a:off x="3505623" y="3863142"/>
            <a:ext cx="5993554" cy="45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239649" indent="-239649" defTabSz="962355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sz="251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Concept of graphical technique which connect imagination between the piece formed from idea or information.</a:t>
            </a:r>
          </a:p>
          <a:p>
            <a:pPr defTabSz="962355">
              <a:spcBef>
                <a:spcPts val="1000"/>
              </a:spcBef>
              <a:defRPr sz="251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962355">
              <a:spcBef>
                <a:spcPts val="1000"/>
              </a:spcBef>
              <a:defRPr sz="251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39649" indent="-239649" defTabSz="962355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sz="251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the main purpose is to utilize it for 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Taking notes,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Potential solution for problems,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Planning project,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Setting career and personal goal,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Improving your study, and</a:t>
            </a:r>
          </a:p>
          <a:p>
            <a:pPr lvl="1" marL="575157" indent="-236829" defTabSz="962355">
              <a:spcBef>
                <a:spcPts val="500"/>
              </a:spcBef>
              <a:buClr>
                <a:srgbClr val="EAB200"/>
              </a:buClr>
              <a:buSzPct val="100000"/>
              <a:buChar char="▪"/>
              <a:defRPr sz="207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brainstorming </a:t>
            </a:r>
          </a:p>
        </p:txBody>
      </p:sp>
      <p:sp>
        <p:nvSpPr>
          <p:cNvPr id="296" name="Slide Number Placeholder 11"/>
          <p:cNvSpPr txBox="1"/>
          <p:nvPr>
            <p:ph type="sldNum" sz="quarter" idx="2"/>
          </p:nvPr>
        </p:nvSpPr>
        <p:spPr>
          <a:xfrm>
            <a:off x="12466452" y="8040695"/>
            <a:ext cx="213226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le 1"/>
          <p:cNvSpPr txBox="1"/>
          <p:nvPr>
            <p:ph type="title"/>
          </p:nvPr>
        </p:nvSpPr>
        <p:spPr>
          <a:xfrm>
            <a:off x="650239" y="390596"/>
            <a:ext cx="11704322" cy="1126631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Features:</a:t>
            </a:r>
          </a:p>
        </p:txBody>
      </p:sp>
      <p:sp>
        <p:nvSpPr>
          <p:cNvPr id="546" name="Content Placeholder 2"/>
          <p:cNvSpPr txBox="1"/>
          <p:nvPr>
            <p:ph type="body" idx="1"/>
          </p:nvPr>
        </p:nvSpPr>
        <p:spPr>
          <a:xfrm>
            <a:off x="650239" y="1517226"/>
            <a:ext cx="11704322" cy="7195540"/>
          </a:xfrm>
          <a:prstGeom prst="rect">
            <a:avLst/>
          </a:prstGeom>
        </p:spPr>
        <p:txBody>
          <a:bodyPr/>
          <a:lstStyle>
            <a:lvl1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Online payment of bill and fees:</a:t>
            </a:r>
          </a:p>
        </p:txBody>
      </p:sp>
      <p:pic>
        <p:nvPicPr>
          <p:cNvPr id="54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8186" y="2059093"/>
            <a:ext cx="4188630" cy="7261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le 1"/>
          <p:cNvSpPr txBox="1"/>
          <p:nvPr>
            <p:ph type="title"/>
          </p:nvPr>
        </p:nvSpPr>
        <p:spPr>
          <a:xfrm>
            <a:off x="650239" y="390596"/>
            <a:ext cx="11704322" cy="1126631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Features:</a:t>
            </a:r>
          </a:p>
        </p:txBody>
      </p:sp>
      <p:sp>
        <p:nvSpPr>
          <p:cNvPr id="550" name="Content Placeholder 2"/>
          <p:cNvSpPr txBox="1"/>
          <p:nvPr>
            <p:ph type="body" idx="1"/>
          </p:nvPr>
        </p:nvSpPr>
        <p:spPr>
          <a:xfrm>
            <a:off x="650239" y="1517226"/>
            <a:ext cx="11704322" cy="7195540"/>
          </a:xfrm>
          <a:prstGeom prst="rect">
            <a:avLst/>
          </a:prstGeom>
        </p:spPr>
        <p:txBody>
          <a:bodyPr/>
          <a:lstStyle>
            <a:lvl1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Main Menu for user: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3066" y="2059093"/>
            <a:ext cx="5418668" cy="7152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itle 1"/>
          <p:cNvSpPr txBox="1"/>
          <p:nvPr>
            <p:ph type="title"/>
          </p:nvPr>
        </p:nvSpPr>
        <p:spPr>
          <a:xfrm>
            <a:off x="650239" y="390596"/>
            <a:ext cx="11704322" cy="1235004"/>
          </a:xfrm>
          <a:prstGeom prst="rect">
            <a:avLst/>
          </a:prstGeom>
        </p:spPr>
        <p:txBody>
          <a:bodyPr/>
          <a:lstStyle>
            <a:lvl1pPr algn="l">
              <a:defRPr b="1"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Technologies:</a:t>
            </a:r>
          </a:p>
        </p:txBody>
      </p:sp>
      <p:sp>
        <p:nvSpPr>
          <p:cNvPr id="554" name="Content Placeholder 2"/>
          <p:cNvSpPr txBox="1"/>
          <p:nvPr>
            <p:ph type="body" idx="1"/>
          </p:nvPr>
        </p:nvSpPr>
        <p:spPr>
          <a:xfrm>
            <a:off x="650239" y="2492586"/>
            <a:ext cx="11704322" cy="6220180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C++ </a:t>
            </a:r>
            <a:r>
              <a:rPr b="0"/>
              <a:t>is chosen as the programming language for application.</a:t>
            </a:r>
            <a:endParaRPr b="0"/>
          </a:p>
          <a:p>
            <a:pPr marL="485775" indent="-485775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85775" indent="-485775">
              <a:spcBef>
                <a:spcPts val="800"/>
              </a:spcBef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Couch Database </a:t>
            </a:r>
            <a:r>
              <a:rPr b="0"/>
              <a:t>system to view the information of doctors, hospitals and user account.</a:t>
            </a:r>
            <a:endParaRPr b="0"/>
          </a:p>
          <a:p>
            <a:pPr marL="485775" indent="-485775"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85775" indent="-485775">
              <a:spcBef>
                <a:spcPts val="800"/>
              </a:spcBef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Artificial Intelligence (AI) </a:t>
            </a:r>
            <a:r>
              <a:rPr b="0"/>
              <a:t>for chat-bot.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/>
          <p:nvPr>
            <p:ph type="title"/>
          </p:nvPr>
        </p:nvSpPr>
        <p:spPr>
          <a:xfrm>
            <a:off x="650239" y="390596"/>
            <a:ext cx="11704322" cy="1235004"/>
          </a:xfrm>
          <a:prstGeom prst="rect">
            <a:avLst/>
          </a:prstGeom>
        </p:spPr>
        <p:txBody>
          <a:bodyPr/>
          <a:lstStyle>
            <a:lvl1pPr>
              <a:defRPr b="1"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Market Identification</a:t>
            </a:r>
          </a:p>
        </p:txBody>
      </p:sp>
      <p:sp>
        <p:nvSpPr>
          <p:cNvPr id="557" name="Content Placeholder 2"/>
          <p:cNvSpPr txBox="1"/>
          <p:nvPr>
            <p:ph type="body" idx="1"/>
          </p:nvPr>
        </p:nvSpPr>
        <p:spPr>
          <a:xfrm>
            <a:off x="650239" y="1950719"/>
            <a:ext cx="11704322" cy="7369388"/>
          </a:xfrm>
          <a:prstGeom prst="rect">
            <a:avLst/>
          </a:prstGeom>
        </p:spPr>
        <p:txBody>
          <a:bodyPr/>
          <a:lstStyle/>
          <a:p>
            <a:pPr marL="480059" indent="-480059">
              <a:spcBef>
                <a:spcPts val="600"/>
              </a:spcBef>
              <a:buFontTx/>
              <a:buChar char="➢"/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Package:</a:t>
            </a:r>
          </a:p>
          <a:p>
            <a: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Free and premium package.</a:t>
            </a:r>
          </a:p>
          <a:p>
            <a:pPr marL="0" indent="0">
              <a:buSzTx/>
              <a:buNone/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80059" indent="-480059">
              <a:spcBef>
                <a:spcPts val="600"/>
              </a:spcBef>
              <a:buFontTx/>
              <a:buChar char="➢"/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Price:</a:t>
            </a:r>
          </a:p>
          <a:p>
            <a: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Monthly subscription package is $2 while yearly subscription is $20.</a:t>
            </a:r>
          </a:p>
          <a:p>
            <a:pPr marL="480059" indent="-480059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80059" indent="-480059">
              <a:spcBef>
                <a:spcPts val="600"/>
              </a:spcBef>
              <a:buFontTx/>
              <a:buChar char="➢"/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Place</a:t>
            </a:r>
            <a:r>
              <a:rPr b="0"/>
              <a:t>:</a:t>
            </a:r>
          </a:p>
          <a:p>
            <a: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Will be initially launched in Pokhara valley and connect it to the hospitals, doctors and people of Pokhara.</a:t>
            </a:r>
          </a:p>
          <a:p>
            <a:pPr marL="480059" indent="-480059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80059" indent="-480059">
              <a:spcBef>
                <a:spcPts val="600"/>
              </a:spcBef>
              <a:buFontTx/>
              <a:buChar char="➢"/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Promotion:</a:t>
            </a:r>
          </a:p>
          <a:p>
            <a: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Advertise from different Social Medias like Facebook, Instagram, and YouTube.</a:t>
            </a:r>
          </a:p>
          <a:p>
            <a:pPr marL="480059" indent="-480059">
              <a:spcBef>
                <a:spcPts val="60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Advertise in hospitals where there are maximum number of patients.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le 1"/>
          <p:cNvSpPr txBox="1"/>
          <p:nvPr>
            <p:ph type="title"/>
          </p:nvPr>
        </p:nvSpPr>
        <p:spPr>
          <a:xfrm>
            <a:off x="650239" y="390596"/>
            <a:ext cx="11704322" cy="1126631"/>
          </a:xfrm>
          <a:prstGeom prst="rect">
            <a:avLst/>
          </a:prstGeom>
        </p:spPr>
        <p:txBody>
          <a:bodyPr/>
          <a:lstStyle>
            <a:lvl1pPr>
              <a:defRPr b="1"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Idea Evaluation</a:t>
            </a:r>
          </a:p>
        </p:txBody>
      </p:sp>
      <p:sp>
        <p:nvSpPr>
          <p:cNvPr id="560" name="Content Placeholder 2"/>
          <p:cNvSpPr txBox="1"/>
          <p:nvPr>
            <p:ph type="body" idx="1"/>
          </p:nvPr>
        </p:nvSpPr>
        <p:spPr>
          <a:xfrm>
            <a:off x="650239" y="1625600"/>
            <a:ext cx="11704322" cy="6978792"/>
          </a:xfrm>
          <a:prstGeom prst="rect">
            <a:avLst/>
          </a:prstGeom>
        </p:spPr>
        <p:txBody>
          <a:bodyPr/>
          <a:lstStyle>
            <a:lvl1pPr marL="485775" indent="-485775">
              <a:spcBef>
                <a:spcPts val="800"/>
              </a:spcBef>
              <a:buFontTx/>
              <a:buChar char="➢"/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 SWOT  ANALYSIS:</a:t>
            </a:r>
          </a:p>
        </p:txBody>
      </p:sp>
      <p:graphicFrame>
        <p:nvGraphicFramePr>
          <p:cNvPr id="561" name="Table 3"/>
          <p:cNvGraphicFramePr/>
          <p:nvPr/>
        </p:nvGraphicFramePr>
        <p:xfrm>
          <a:off x="650239" y="2384213"/>
          <a:ext cx="11595949" cy="704426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95811"/>
                <a:gridCol w="2895811"/>
                <a:gridCol w="2895811"/>
                <a:gridCol w="2895811"/>
              </a:tblGrid>
              <a:tr h="868581"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Strength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Weakness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Opportunitie</a:t>
                      </a:r>
                      <a:r>
                        <a:rPr sz="2400"/>
                        <a:t>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Threats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092520"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Chatbot that may answers the questions of users.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No support of multiple languages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Improves the application improvement because of lockdown.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Chance of not paying extra money for extra features</a:t>
                      </a: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2245671"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Partnered with different hospitals of Pokhara to save the time of user.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Injury cannot be cured through an application.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Feasible co-operation with government to make it used in hospitals.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- Different Ads can upset the users</a:t>
                      </a: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837367"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Free to download and 1 month free trial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Internet connection is required.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92906" indent="-392906" algn="l" defTabSz="1300480">
                        <a:buSzPct val="100000"/>
                        <a:buChar char="-"/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Children adapting to the new technology.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itle 1"/>
          <p:cNvSpPr txBox="1"/>
          <p:nvPr>
            <p:ph type="title"/>
          </p:nvPr>
        </p:nvSpPr>
        <p:spPr>
          <a:xfrm>
            <a:off x="1254272" y="361023"/>
            <a:ext cx="8634281" cy="995767"/>
          </a:xfrm>
          <a:prstGeom prst="rect">
            <a:avLst/>
          </a:prstGeom>
        </p:spPr>
        <p:txBody>
          <a:bodyPr/>
          <a:lstStyle>
            <a:lvl1pPr algn="l">
              <a:defRPr b="1" sz="3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Force Field Analysis </a:t>
            </a:r>
          </a:p>
        </p:txBody>
      </p:sp>
      <p:graphicFrame>
        <p:nvGraphicFramePr>
          <p:cNvPr id="564" name="Content Placeholder 3"/>
          <p:cNvGraphicFramePr/>
          <p:nvPr/>
        </p:nvGraphicFramePr>
        <p:xfrm>
          <a:off x="650239" y="1603926"/>
          <a:ext cx="11812695" cy="66324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786616"/>
                <a:gridCol w="1113380"/>
                <a:gridCol w="4682524"/>
                <a:gridCol w="1217473"/>
              </a:tblGrid>
              <a:tr h="1229512">
                <a:tc>
                  <a:txBody>
                    <a:bodyPr/>
                    <a:lstStyle/>
                    <a:p>
                      <a:pPr defTabSz="1300480">
                        <a:defRPr b="0" sz="1800"/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Force for change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3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Force against change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b="0" sz="1800"/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1272917"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Maintains the health and well-being of children</a:t>
                      </a: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Children may addict in smartphone.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1561401"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Not enough other innovative product in market related to children health.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Children may feel lazy to use.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393447"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User may not known the latest technology.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Premium subscription cannot be paid by  normal user.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1182164"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Proposed idea is more relevant to targeted user.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 defTabSz="1300480">
                        <a:buSzPct val="100000"/>
                        <a:buChar char="-"/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Multiple language is not supported.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5" name="Table 5"/>
          <p:cNvGraphicFramePr/>
          <p:nvPr/>
        </p:nvGraphicFramePr>
        <p:xfrm>
          <a:off x="650239" y="8669866"/>
          <a:ext cx="11812701" cy="7586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763300"/>
                <a:gridCol w="1190825"/>
                <a:gridCol w="4621216"/>
                <a:gridCol w="1224658"/>
              </a:tblGrid>
              <a:tr h="789691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Total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24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hank You !"/>
          <p:cNvSpPr txBox="1"/>
          <p:nvPr/>
        </p:nvSpPr>
        <p:spPr>
          <a:xfrm>
            <a:off x="3849814" y="3473361"/>
            <a:ext cx="5305172" cy="143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Thank You !</a:t>
            </a:r>
          </a:p>
        </p:txBody>
      </p:sp>
      <p:sp>
        <p:nvSpPr>
          <p:cNvPr id="568" name="END OF PRESENTATION"/>
          <p:cNvSpPr txBox="1"/>
          <p:nvPr/>
        </p:nvSpPr>
        <p:spPr>
          <a:xfrm>
            <a:off x="4470717" y="6405682"/>
            <a:ext cx="4063366" cy="58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1">
                    <a:lumOff val="-24499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END OF PRESENTATION</a:t>
            </a:r>
          </a:p>
        </p:txBody>
      </p:sp>
      <p:pic>
        <p:nvPicPr>
          <p:cNvPr id="569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228" y="6645395"/>
            <a:ext cx="2288805" cy="101601"/>
          </a:xfrm>
          <a:prstGeom prst="rect">
            <a:avLst/>
          </a:prstGeom>
        </p:spPr>
      </p:pic>
      <p:pic>
        <p:nvPicPr>
          <p:cNvPr id="57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6767" y="6645395"/>
            <a:ext cx="2288804" cy="101601"/>
          </a:xfrm>
          <a:prstGeom prst="rect">
            <a:avLst/>
          </a:prstGeom>
        </p:spPr>
      </p:pic>
      <p:pic>
        <p:nvPicPr>
          <p:cNvPr id="57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8387" y="1878351"/>
            <a:ext cx="6448025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 Placeholder 5"/>
          <p:cNvSpPr txBox="1"/>
          <p:nvPr>
            <p:ph type="sldNum" sz="quarter" idx="2"/>
          </p:nvPr>
        </p:nvSpPr>
        <p:spPr>
          <a:xfrm>
            <a:off x="12466452" y="8040695"/>
            <a:ext cx="213226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F9F9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9" name="Rectangle 1"/>
          <p:cNvSpPr txBox="1"/>
          <p:nvPr/>
        </p:nvSpPr>
        <p:spPr>
          <a:xfrm>
            <a:off x="522439" y="3033803"/>
            <a:ext cx="11959922" cy="3685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lnSpc>
                <a:spcPct val="100000"/>
              </a:lnSpc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Main reason behind choosing mobile application</a:t>
            </a:r>
          </a:p>
          <a:p>
            <a:pPr defTabSz="1300480">
              <a:lnSpc>
                <a:spcPct val="100000"/>
              </a:lnSpc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300480">
              <a:lnSpc>
                <a:spcPct val="100000"/>
              </a:lnSpc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300480">
              <a:lnSpc>
                <a:spcPct val="100000"/>
              </a:lnSpc>
              <a:defRPr sz="34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Dependent on gadgets, especially on mobile phone. </a:t>
            </a:r>
          </a:p>
          <a:p>
            <a:pPr defTabSz="1300480">
              <a:lnSpc>
                <a:spcPct val="100000"/>
              </a:lnSpc>
              <a:defRPr sz="34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300480">
              <a:lnSpc>
                <a:spcPct val="100000"/>
              </a:lnSpc>
              <a:defRPr sz="34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So after analysis the above mentioned problems, we have decide to choose mobile application in order to develop.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orce Fitting Trigger"/>
          <p:cNvSpPr txBox="1"/>
          <p:nvPr>
            <p:ph type="body" idx="1"/>
          </p:nvPr>
        </p:nvSpPr>
        <p:spPr>
          <a:xfrm>
            <a:off x="1379437" y="1086386"/>
            <a:ext cx="10858848" cy="6428136"/>
          </a:xfrm>
          <a:prstGeom prst="rect">
            <a:avLst/>
          </a:prstGeom>
        </p:spPr>
        <p:txBody>
          <a:bodyPr/>
          <a:lstStyle/>
          <a:p>
            <a:pPr>
              <a:defRPr b="1" sz="3000" u="sng"/>
            </a:pPr>
            <a:r>
              <a:t>Force Fitting Trigger</a:t>
            </a:r>
          </a:p>
          <a:p>
            <a:pPr>
              <a:defRPr b="1" sz="3000" u="sng"/>
            </a:pPr>
          </a:p>
          <a:p>
            <a:pPr>
              <a:defRPr b="1" sz="3000" u="sng"/>
            </a:pPr>
          </a:p>
          <a:p>
            <a:pPr>
              <a:defRPr b="1" sz="3000" u="sng"/>
            </a:pPr>
          </a:p>
          <a:p>
            <a:pPr>
              <a:defRPr b="1" sz="3000" u="sng"/>
            </a:pPr>
          </a:p>
          <a:p>
            <a:pPr>
              <a:defRPr b="1" sz="3000" u="sng"/>
            </a:pPr>
          </a:p>
          <a:p>
            <a:pPr>
              <a:defRPr b="1" sz="3000" u="sng"/>
            </a:pPr>
          </a:p>
        </p:txBody>
      </p:sp>
      <p:grpSp>
        <p:nvGrpSpPr>
          <p:cNvPr id="304" name="Screen Shot 2021-08-03 at 8.30.52 am.png"/>
          <p:cNvGrpSpPr/>
          <p:nvPr/>
        </p:nvGrpSpPr>
        <p:grpSpPr>
          <a:xfrm>
            <a:off x="814012" y="2711144"/>
            <a:ext cx="5445268" cy="4331312"/>
            <a:chOff x="0" y="0"/>
            <a:chExt cx="5445267" cy="4331310"/>
          </a:xfrm>
        </p:grpSpPr>
        <p:pic>
          <p:nvPicPr>
            <p:cNvPr id="303" name="Screen Shot 2021-08-03 at 8.30.52 am.png" descr="Screen Shot 2021-08-03 at 8.30.52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5013468" cy="37725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2" name="Screen Shot 2021-08-03 at 8.30.52 am.png" descr="Screen Shot 2021-08-03 at 8.30.52 a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45268" cy="4331311"/>
            </a:xfrm>
            <a:prstGeom prst="rect">
              <a:avLst/>
            </a:prstGeom>
            <a:effectLst/>
          </p:spPr>
        </p:pic>
      </p:grpSp>
      <p:pic>
        <p:nvPicPr>
          <p:cNvPr id="305" name="Screen Shot 2021-08-03 at 8.31.06 am.png" descr="Screen Shot 2021-08-03 at 8.31.0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9843" y="2311135"/>
            <a:ext cx="5725327" cy="21729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Reason to choose mobile application"/>
          <p:cNvGrpSpPr/>
          <p:nvPr/>
        </p:nvGrpSpPr>
        <p:grpSpPr>
          <a:xfrm>
            <a:off x="6393595" y="5078070"/>
            <a:ext cx="5959756" cy="1045260"/>
            <a:chOff x="0" y="0"/>
            <a:chExt cx="5959754" cy="1045258"/>
          </a:xfrm>
        </p:grpSpPr>
        <p:sp>
          <p:nvSpPr>
            <p:cNvPr id="307" name="Reason to choose mobile application"/>
            <p:cNvSpPr txBox="1"/>
            <p:nvPr/>
          </p:nvSpPr>
          <p:spPr>
            <a:xfrm>
              <a:off x="215899" y="139700"/>
              <a:ext cx="5527956" cy="486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Reason to choose mobile application</a:t>
              </a:r>
            </a:p>
          </p:txBody>
        </p:sp>
        <p:pic>
          <p:nvPicPr>
            <p:cNvPr id="306" name="Reason to choose mobile application Reason to choose mobile application" descr="Reason to choose mobile application Reason to choose mobile application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959756" cy="1045259"/>
            </a:xfrm>
            <a:prstGeom prst="rect">
              <a:avLst/>
            </a:prstGeom>
            <a:effectLst/>
          </p:spPr>
        </p:pic>
      </p:grpSp>
      <p:sp>
        <p:nvSpPr>
          <p:cNvPr id="309" name="People are more lean towards digital technology so analysis the problem mentioned above and people loves towards technology, we have decided to develop a mobile application."/>
          <p:cNvSpPr txBox="1"/>
          <p:nvPr/>
        </p:nvSpPr>
        <p:spPr>
          <a:xfrm>
            <a:off x="6510809" y="6236580"/>
            <a:ext cx="5725328" cy="214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just" defTabSz="584200">
              <a:lnSpc>
                <a:spcPct val="120000"/>
              </a:lnSpc>
              <a:buSzPct val="145000"/>
              <a:buChar char="•"/>
              <a:defRPr sz="2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People are more lean towards digital technology so analysis the problem mentioned above and people loves towards technology, we have decided to develop a mobile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4"/>
          <p:cNvSpPr txBox="1"/>
          <p:nvPr/>
        </p:nvSpPr>
        <p:spPr>
          <a:xfrm>
            <a:off x="409866" y="8040695"/>
            <a:ext cx="4291585" cy="30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algn="l" defTabSz="1300480">
              <a:lnSpc>
                <a:spcPct val="100000"/>
              </a:lnSpc>
              <a:defRPr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 a footer</a:t>
            </a:r>
          </a:p>
        </p:txBody>
      </p:sp>
      <p:sp>
        <p:nvSpPr>
          <p:cNvPr id="312" name="Title 13"/>
          <p:cNvSpPr txBox="1"/>
          <p:nvPr>
            <p:ph type="title"/>
          </p:nvPr>
        </p:nvSpPr>
        <p:spPr>
          <a:xfrm>
            <a:off x="305833" y="1420775"/>
            <a:ext cx="8888771" cy="837864"/>
          </a:xfrm>
          <a:prstGeom prst="rect">
            <a:avLst/>
          </a:prstGeom>
        </p:spPr>
        <p:txBody>
          <a:bodyPr/>
          <a:lstStyle>
            <a:lvl1pPr defTabSz="1235455">
              <a:defRPr sz="589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Competitor Analysis </a:t>
            </a:r>
          </a:p>
        </p:txBody>
      </p:sp>
      <p:sp>
        <p:nvSpPr>
          <p:cNvPr id="313" name="Text Placeholder 18"/>
          <p:cNvSpPr txBox="1"/>
          <p:nvPr>
            <p:ph type="body" sz="quarter" idx="1"/>
          </p:nvPr>
        </p:nvSpPr>
        <p:spPr>
          <a:xfrm>
            <a:off x="361098" y="2292960"/>
            <a:ext cx="9247177" cy="649489"/>
          </a:xfrm>
          <a:prstGeom prst="rect">
            <a:avLst/>
          </a:prstGeom>
        </p:spPr>
        <p:txBody>
          <a:bodyPr anchor="t"/>
          <a:lstStyle>
            <a:lvl1pPr defTabSz="1092403">
              <a:lnSpc>
                <a:spcPct val="90000"/>
              </a:lnSpc>
              <a:spcBef>
                <a:spcPts val="1100"/>
              </a:spcBef>
              <a:defRPr b="0" spc="341" sz="3191">
                <a:solidFill>
                  <a:srgbClr val="01406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Details about two competitor are mentioned:</a:t>
            </a:r>
          </a:p>
        </p:txBody>
      </p:sp>
      <p:sp>
        <p:nvSpPr>
          <p:cNvPr id="314" name="Text Placeholder 14"/>
          <p:cNvSpPr txBox="1"/>
          <p:nvPr/>
        </p:nvSpPr>
        <p:spPr>
          <a:xfrm>
            <a:off x="409866" y="2846472"/>
            <a:ext cx="5742774" cy="57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100000" lnSpcReduction="0"/>
          </a:bodyPr>
          <a:lstStyle>
            <a:lvl1pPr algn="l" defTabSz="1196441">
              <a:lnSpc>
                <a:spcPct val="100000"/>
              </a:lnSpc>
              <a:defRPr b="1" sz="3496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Health is wealth</a:t>
            </a:r>
          </a:p>
        </p:txBody>
      </p:sp>
      <p:sp>
        <p:nvSpPr>
          <p:cNvPr id="315" name="Content Placeholder 15"/>
          <p:cNvSpPr txBox="1"/>
          <p:nvPr/>
        </p:nvSpPr>
        <p:spPr>
          <a:xfrm>
            <a:off x="525437" y="3710118"/>
            <a:ext cx="4060442" cy="44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181355" indent="-181355" algn="just" defTabSz="728268">
              <a:lnSpc>
                <a:spcPct val="120000"/>
              </a:lnSpc>
              <a:spcBef>
                <a:spcPts val="700"/>
              </a:spcBef>
              <a:buClr>
                <a:srgbClr val="EAB200"/>
              </a:buClr>
              <a:buSzPct val="100000"/>
              <a:buChar char="➢"/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Headquarter: New Baneshwor,                       		Kathmandu, since 2009</a:t>
            </a:r>
          </a:p>
          <a:p>
            <a:pPr algn="just" defTabSz="728268">
              <a:lnSpc>
                <a:spcPct val="120000"/>
              </a:lnSpc>
              <a:spcBef>
                <a:spcPts val="700"/>
              </a:spcBef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81355" indent="-181355" algn="just" defTabSz="728268">
              <a:lnSpc>
                <a:spcPct val="120000"/>
              </a:lnSpc>
              <a:spcBef>
                <a:spcPts val="700"/>
              </a:spcBef>
              <a:buClr>
                <a:srgbClr val="EAB200"/>
              </a:buClr>
              <a:buSzPct val="100000"/>
              <a:buChar char="➢"/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Specialty: Online health service.</a:t>
            </a:r>
          </a:p>
          <a:p>
            <a:pPr algn="just" defTabSz="728268">
              <a:lnSpc>
                <a:spcPct val="120000"/>
              </a:lnSpc>
              <a:spcBef>
                <a:spcPts val="700"/>
              </a:spcBef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81355" indent="-181355" algn="just" defTabSz="728268">
              <a:lnSpc>
                <a:spcPct val="120000"/>
              </a:lnSpc>
              <a:spcBef>
                <a:spcPts val="700"/>
              </a:spcBef>
              <a:buClr>
                <a:srgbClr val="EAB200"/>
              </a:buClr>
              <a:buSzPct val="100000"/>
              <a:buChar char="➢"/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Available vaccine for different virus are provided.</a:t>
            </a:r>
          </a:p>
          <a:p>
            <a:pPr algn="just" defTabSz="728268">
              <a:lnSpc>
                <a:spcPct val="120000"/>
              </a:lnSpc>
              <a:spcBef>
                <a:spcPts val="700"/>
              </a:spcBef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81355" indent="-181355" algn="just" defTabSz="728268">
              <a:lnSpc>
                <a:spcPct val="120000"/>
              </a:lnSpc>
              <a:spcBef>
                <a:spcPts val="700"/>
              </a:spcBef>
              <a:buClr>
                <a:srgbClr val="EAB200"/>
              </a:buClr>
              <a:buSzPct val="100000"/>
              <a:buChar char="➢"/>
              <a:defRPr b="1" sz="2128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Product Name: Onlinecheck.</a:t>
            </a:r>
          </a:p>
        </p:txBody>
      </p:sp>
      <p:sp>
        <p:nvSpPr>
          <p:cNvPr id="316" name="Text Placeholder 16"/>
          <p:cNvSpPr/>
          <p:nvPr>
            <p:ph type="body" idx="21"/>
          </p:nvPr>
        </p:nvSpPr>
        <p:spPr>
          <a:xfrm>
            <a:off x="6274283" y="2824810"/>
            <a:ext cx="5840642" cy="622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1300480">
              <a:lnSpc>
                <a:spcPct val="100000"/>
              </a:lnSpc>
              <a:spcBef>
                <a:spcPts val="1400"/>
              </a:spcBef>
              <a:buSzTx/>
              <a:buNone/>
              <a:defRPr b="1" sz="3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GTECH</a:t>
            </a:r>
          </a:p>
        </p:txBody>
      </p:sp>
      <p:sp>
        <p:nvSpPr>
          <p:cNvPr id="317" name="Content Placeholder 17"/>
          <p:cNvSpPr txBox="1"/>
          <p:nvPr/>
        </p:nvSpPr>
        <p:spPr>
          <a:xfrm>
            <a:off x="6323051" y="4018327"/>
            <a:ext cx="5743106" cy="4426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Headquarter: Mahendrapool, Pokhara, since 2007 by Dr. Saujan Baskota.</a:t>
            </a:r>
          </a:p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Specialty: Online Services through mobile application.</a:t>
            </a:r>
          </a:p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Booking hospital bed while appointed suggest for hospitalized.</a:t>
            </a:r>
          </a:p>
          <a:p>
            <a:pPr algn="just" defTabSz="949350">
              <a:spcBef>
                <a:spcPts val="1000"/>
              </a:spcBef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36410" indent="-236410" algn="just" defTabSz="949350">
              <a:spcBef>
                <a:spcPts val="1000"/>
              </a:spcBef>
              <a:buClr>
                <a:srgbClr val="EAB200"/>
              </a:buClr>
              <a:buSzPct val="100000"/>
              <a:buChar char="➢"/>
              <a:defRPr b="1" sz="2482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Product Name: </a:t>
            </a:r>
            <a:r>
              <a:rPr u="sng"/>
              <a:t>healthylife.com</a:t>
            </a:r>
          </a:p>
        </p:txBody>
      </p:sp>
      <p:sp>
        <p:nvSpPr>
          <p:cNvPr id="318" name="Slide Number Placeholder 5"/>
          <p:cNvSpPr txBox="1"/>
          <p:nvPr>
            <p:ph type="sldNum" sz="quarter" idx="2"/>
          </p:nvPr>
        </p:nvSpPr>
        <p:spPr>
          <a:xfrm>
            <a:off x="12466452" y="8040695"/>
            <a:ext cx="213226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F9F9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3"/>
          <p:cNvSpPr txBox="1"/>
          <p:nvPr>
            <p:ph type="title"/>
          </p:nvPr>
        </p:nvSpPr>
        <p:spPr>
          <a:xfrm>
            <a:off x="1498834" y="1219199"/>
            <a:ext cx="8888772" cy="100245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Product Description</a:t>
            </a:r>
          </a:p>
        </p:txBody>
      </p:sp>
      <p:pic>
        <p:nvPicPr>
          <p:cNvPr id="3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75" y="2655148"/>
            <a:ext cx="2828545" cy="5535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519" y="2655148"/>
            <a:ext cx="2971688" cy="5535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1206" y="2655148"/>
            <a:ext cx="2913088" cy="5535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3"/>
          <p:cNvSpPr txBox="1"/>
          <p:nvPr>
            <p:ph type="title"/>
          </p:nvPr>
        </p:nvSpPr>
        <p:spPr>
          <a:xfrm>
            <a:off x="361098" y="1398584"/>
            <a:ext cx="8888771" cy="661342"/>
          </a:xfrm>
          <a:prstGeom prst="rect">
            <a:avLst/>
          </a:prstGeom>
        </p:spPr>
        <p:txBody>
          <a:bodyPr/>
          <a:lstStyle>
            <a:lvl1pPr defTabSz="1144422">
              <a:defRPr sz="4752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 and Functions </a:t>
            </a:r>
          </a:p>
        </p:txBody>
      </p:sp>
      <p:sp>
        <p:nvSpPr>
          <p:cNvPr id="326" name="Text Placeholder 14"/>
          <p:cNvSpPr txBox="1"/>
          <p:nvPr/>
        </p:nvSpPr>
        <p:spPr>
          <a:xfrm>
            <a:off x="2461816" y="2707245"/>
            <a:ext cx="2249437" cy="42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100000" lnSpcReduction="0"/>
          </a:bodyPr>
          <a:lstStyle>
            <a:lvl1pPr algn="l" defTabSz="819302">
              <a:lnSpc>
                <a:spcPct val="100000"/>
              </a:lnSpc>
              <a:defRPr b="1" sz="2394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327" name="Content Placeholder 15"/>
          <p:cNvSpPr txBox="1"/>
          <p:nvPr/>
        </p:nvSpPr>
        <p:spPr>
          <a:xfrm>
            <a:off x="409866" y="3239286"/>
            <a:ext cx="4934739" cy="344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Online Payment</a:t>
            </a:r>
            <a:br/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Book the appointment of available doctor.</a:t>
            </a:r>
          </a:p>
          <a:p>
            <a:pPr algn="just" defTabSz="793292">
              <a:spcBef>
                <a:spcPts val="800"/>
              </a:spcBef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Symptoms and prescription are shown through video by related doctors.</a:t>
            </a:r>
          </a:p>
          <a:p>
            <a:pPr algn="just" defTabSz="793292">
              <a:spcBef>
                <a:spcPts val="800"/>
              </a:spcBef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Different languages are available to understand in easy way.</a:t>
            </a:r>
          </a:p>
        </p:txBody>
      </p:sp>
      <p:sp>
        <p:nvSpPr>
          <p:cNvPr id="328" name="Text Placeholder 16"/>
          <p:cNvSpPr/>
          <p:nvPr>
            <p:ph type="body" idx="21"/>
          </p:nvPr>
        </p:nvSpPr>
        <p:spPr>
          <a:xfrm>
            <a:off x="8367818" y="2711237"/>
            <a:ext cx="5840642" cy="4126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780288">
              <a:lnSpc>
                <a:spcPct val="100000"/>
              </a:lnSpc>
              <a:spcBef>
                <a:spcPts val="800"/>
              </a:spcBef>
              <a:buSzTx/>
              <a:buNone/>
              <a:defRPr b="1" sz="228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329" name="Content Placeholder 17"/>
          <p:cNvSpPr txBox="1"/>
          <p:nvPr/>
        </p:nvSpPr>
        <p:spPr>
          <a:xfrm>
            <a:off x="6378316" y="3239286"/>
            <a:ext cx="5626481" cy="344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Available doctors and their schedule for taking appointment.</a:t>
            </a:r>
          </a:p>
          <a:p>
            <a:pPr algn="just" defTabSz="793292">
              <a:spcBef>
                <a:spcPts val="800"/>
              </a:spcBef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Payment of medicine and fee of doctors through mobile banking.</a:t>
            </a:r>
          </a:p>
          <a:p>
            <a:pPr algn="just" defTabSz="793292">
              <a:spcBef>
                <a:spcPts val="800"/>
              </a:spcBef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Details of medicine are described.</a:t>
            </a:r>
          </a:p>
          <a:p>
            <a:pPr algn="just" defTabSz="793292">
              <a:spcBef>
                <a:spcPts val="800"/>
              </a:spcBef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197548" indent="-197548" algn="just" defTabSz="793292">
              <a:spcBef>
                <a:spcPts val="800"/>
              </a:spcBef>
              <a:buClr>
                <a:srgbClr val="EAB200"/>
              </a:buClr>
              <a:buSzPct val="100000"/>
              <a:buChar char="➢"/>
              <a:defRPr b="1" sz="2074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meeting has been conducted in order to treatment of patient’s.</a:t>
            </a:r>
          </a:p>
        </p:txBody>
      </p:sp>
      <p:sp>
        <p:nvSpPr>
          <p:cNvPr id="330" name="Slide Number Placeholder 5"/>
          <p:cNvSpPr txBox="1"/>
          <p:nvPr>
            <p:ph type="sldNum" sz="quarter" idx="2"/>
          </p:nvPr>
        </p:nvSpPr>
        <p:spPr>
          <a:xfrm>
            <a:off x="12466452" y="8040695"/>
            <a:ext cx="213226" cy="306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F9F9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1" name="Rectangle 1"/>
          <p:cNvSpPr txBox="1"/>
          <p:nvPr/>
        </p:nvSpPr>
        <p:spPr>
          <a:xfrm>
            <a:off x="522439" y="7207142"/>
            <a:ext cx="11959922" cy="231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defTabSz="1300480">
              <a:lnSpc>
                <a:spcPct val="100000"/>
              </a:lnSpc>
              <a:defRPr b="1" sz="38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Technology</a:t>
            </a:r>
          </a:p>
          <a:p>
            <a:pPr defTabSz="1300480">
              <a:lnSpc>
                <a:spcPct val="100000"/>
              </a:lnSpc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620485" indent="-620485" defTabSz="1300480">
              <a:lnSpc>
                <a:spcPct val="100000"/>
              </a:lnSpc>
              <a:buSzPct val="100000"/>
              <a:buChar char="➢"/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Database: </a:t>
            </a:r>
            <a:r>
              <a:rPr b="0"/>
              <a:t>implementation of Mango DB</a:t>
            </a:r>
            <a:endParaRPr b="0"/>
          </a:p>
          <a:p>
            <a:pPr marL="620485" indent="-620485" defTabSz="1300480">
              <a:lnSpc>
                <a:spcPct val="100000"/>
              </a:lnSpc>
              <a:buSzPct val="100000"/>
              <a:buChar char="➢"/>
              <a:defRPr b="1" sz="3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Programming languages: </a:t>
            </a:r>
            <a:r>
              <a:rPr b="0"/>
              <a:t>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